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  <p:sldMasterId id="2147483686" r:id="rId3"/>
  </p:sldMasterIdLst>
  <p:notesMasterIdLst>
    <p:notesMasterId r:id="rId47"/>
  </p:notesMasterIdLst>
  <p:sldIdLst>
    <p:sldId id="256" r:id="rId4"/>
    <p:sldId id="258" r:id="rId5"/>
    <p:sldId id="257" r:id="rId6"/>
    <p:sldId id="273" r:id="rId7"/>
    <p:sldId id="272" r:id="rId8"/>
    <p:sldId id="275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79" r:id="rId17"/>
    <p:sldId id="289" r:id="rId18"/>
    <p:sldId id="310" r:id="rId19"/>
    <p:sldId id="311" r:id="rId20"/>
    <p:sldId id="313" r:id="rId21"/>
    <p:sldId id="312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4" r:id="rId41"/>
    <p:sldId id="315" r:id="rId42"/>
    <p:sldId id="316" r:id="rId43"/>
    <p:sldId id="317" r:id="rId44"/>
    <p:sldId id="318" r:id="rId45"/>
    <p:sldId id="320" r:id="rId46"/>
  </p:sldIdLst>
  <p:sldSz cx="9144000" cy="5143500" type="screen16x9"/>
  <p:notesSz cx="6858000" cy="9144000"/>
  <p:embeddedFontLst>
    <p:embeddedFont>
      <p:font typeface="Montserrat" panose="020B0604020202020204" charset="0"/>
      <p:regular r:id="rId48"/>
      <p:bold r:id="rId49"/>
      <p:italic r:id="rId50"/>
      <p:boldItalic r:id="rId51"/>
    </p:embeddedFont>
    <p:embeddedFont>
      <p:font typeface="Montserrat Black" panose="020B0604020202020204" charset="0"/>
      <p:bold r:id="rId52"/>
      <p:boldItalic r:id="rId53"/>
    </p:embeddedFont>
    <p:embeddedFont>
      <p:font typeface="Montserrat ExtraBold" panose="020B0604020202020204" charset="0"/>
      <p:bold r:id="rId54"/>
      <p:boldItalic r:id="rId55"/>
    </p:embeddedFont>
    <p:embeddedFont>
      <p:font typeface="Roboto" panose="020B060402020202020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76">
          <p15:clr>
            <a:srgbClr val="A4A3A4"/>
          </p15:clr>
        </p15:guide>
        <p15:guide id="2" pos="305">
          <p15:clr>
            <a:srgbClr val="A4A3A4"/>
          </p15:clr>
        </p15:guide>
        <p15:guide id="3" pos="5455">
          <p15:clr>
            <a:srgbClr val="9AA0A6"/>
          </p15:clr>
        </p15:guide>
        <p15:guide id="4" pos="2880">
          <p15:clr>
            <a:srgbClr val="9AA0A6"/>
          </p15:clr>
        </p15:guide>
        <p15:guide id="5" pos="2976">
          <p15:clr>
            <a:srgbClr val="9AA0A6"/>
          </p15:clr>
        </p15:guide>
        <p15:guide id="6" pos="3070">
          <p15:clr>
            <a:srgbClr val="9AA0A6"/>
          </p15:clr>
        </p15:guide>
        <p15:guide id="7" orient="horz" pos="302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560" y="56"/>
      </p:cViewPr>
      <p:guideLst>
        <p:guide orient="horz" pos="576"/>
        <p:guide pos="305"/>
        <p:guide pos="5455"/>
        <p:guide pos="2880"/>
        <p:guide pos="2976"/>
        <p:guide pos="3070"/>
        <p:guide orient="horz"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c68b7fbf5f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1c68b7fbf5f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243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48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1775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666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9939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362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68b7fbf5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c68b7fbf5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960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9601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2164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68b7fbf5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c68b7fbf5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136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68b7fbf5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c68b7fbf5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670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34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476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109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908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997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8398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69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466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792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939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6136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342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015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1590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060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911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245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68b7fbf5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c68b7fbf5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4679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049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816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1008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68b7fbf5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c68b7fbf5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796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71119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68b7fbf5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c68b7fbf5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162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68b7fbf5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1c68b7fbf5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05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940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792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512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68b7fbf5f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1c68b7fbf5f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40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>
            <a:spLocks noGrp="1"/>
          </p:cNvSpPr>
          <p:nvPr>
            <p:ph type="title"/>
          </p:nvPr>
        </p:nvSpPr>
        <p:spPr>
          <a:xfrm>
            <a:off x="311700" y="14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680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" name="Google Shape;10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1" name="Google Shape;12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4" name="Google Shape;124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8" name="Google Shape;128;p3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9" name="Google Shape;129;p3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33" name="Google Shape;13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7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8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9"/>
          <p:cNvSpPr txBox="1">
            <a:spLocks noGrp="1"/>
          </p:cNvSpPr>
          <p:nvPr>
            <p:ph type="title"/>
          </p:nvPr>
        </p:nvSpPr>
        <p:spPr>
          <a:xfrm>
            <a:off x="311700" y="144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761A79"/>
              </a:buClr>
              <a:buSzPts val="1600"/>
              <a:buNone/>
              <a:defRPr sz="1600">
                <a:solidFill>
                  <a:srgbClr val="761A7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8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1A79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8175" y="152400"/>
            <a:ext cx="253583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0"/>
          <p:cNvSpPr txBox="1"/>
          <p:nvPr/>
        </p:nvSpPr>
        <p:spPr>
          <a:xfrm>
            <a:off x="914400" y="4009266"/>
            <a:ext cx="7231438" cy="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Muhamad Munawir Amin, </a:t>
            </a:r>
            <a:r>
              <a:rPr lang="en-US" sz="21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Rakels</a:t>
            </a:r>
            <a:r>
              <a:rPr lang="en-US" sz="21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AS </a:t>
            </a:r>
          </a:p>
        </p:txBody>
      </p:sp>
      <p:sp>
        <p:nvSpPr>
          <p:cNvPr id="153" name="Google Shape;153;p40"/>
          <p:cNvSpPr txBox="1"/>
          <p:nvPr/>
        </p:nvSpPr>
        <p:spPr>
          <a:xfrm>
            <a:off x="1363500" y="2807046"/>
            <a:ext cx="64170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31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Analisis</a:t>
            </a:r>
            <a:r>
              <a:rPr lang="en-US" sz="31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text </a:t>
            </a:r>
            <a:r>
              <a:rPr lang="en-US" sz="3100" b="1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menggunakan</a:t>
            </a:r>
            <a:r>
              <a:rPr lang="en-US" sz="31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NN dan LSTM</a:t>
            </a:r>
            <a:endParaRPr sz="2100" b="0" i="0" u="none" strike="noStrike" cap="none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47697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3225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split data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2" name="Google Shape;164;p41">
            <a:extLst>
              <a:ext uri="{FF2B5EF4-FFF2-40B4-BE49-F238E27FC236}">
                <a16:creationId xmlns:a16="http://schemas.microsoft.com/office/drawing/2014/main" id="{7FA8ED55-5A08-4C20-83F3-D8149EF9FDC7}"/>
              </a:ext>
            </a:extLst>
          </p:cNvPr>
          <p:cNvSpPr txBox="1"/>
          <p:nvPr/>
        </p:nvSpPr>
        <p:spPr>
          <a:xfrm>
            <a:off x="527754" y="3351137"/>
            <a:ext cx="5541820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dirty="0" err="1"/>
              <a:t>lakukan</a:t>
            </a:r>
            <a:r>
              <a:rPr lang="en-ID" dirty="0"/>
              <a:t> split data yang </a:t>
            </a:r>
            <a:r>
              <a:rPr lang="en-ID" dirty="0" err="1"/>
              <a:t>sudah</a:t>
            </a:r>
            <a:r>
              <a:rPr lang="en-ID" dirty="0"/>
              <a:t> di tokenize </a:t>
            </a:r>
            <a:r>
              <a:rPr lang="en-ID" dirty="0" err="1"/>
              <a:t>menjadi</a:t>
            </a:r>
            <a:r>
              <a:rPr lang="en-ID" dirty="0"/>
              <a:t> data train, test, dan validate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2943A0-D796-4717-B3B2-EDD74A5A7F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14" t="52312" r="21375" b="10318"/>
          <a:stretch/>
        </p:blipFill>
        <p:spPr>
          <a:xfrm>
            <a:off x="527333" y="1237151"/>
            <a:ext cx="5542241" cy="1922130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9E7346CA-9C66-42B4-AE69-265B43D1A951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75695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-30468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3225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LSTM (1)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2" name="Google Shape;164;p41">
            <a:extLst>
              <a:ext uri="{FF2B5EF4-FFF2-40B4-BE49-F238E27FC236}">
                <a16:creationId xmlns:a16="http://schemas.microsoft.com/office/drawing/2014/main" id="{7FA8ED55-5A08-4C20-83F3-D8149EF9FDC7}"/>
              </a:ext>
            </a:extLst>
          </p:cNvPr>
          <p:cNvSpPr txBox="1"/>
          <p:nvPr/>
        </p:nvSpPr>
        <p:spPr>
          <a:xfrm>
            <a:off x="5988453" y="1252196"/>
            <a:ext cx="2847927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/>
              <a:t>Data yang </a:t>
            </a:r>
            <a:r>
              <a:rPr lang="en-ID" dirty="0" err="1"/>
              <a:t>sudah</a:t>
            </a:r>
            <a:r>
              <a:rPr lang="en-ID" dirty="0"/>
              <a:t> di split </a:t>
            </a:r>
            <a:r>
              <a:rPr lang="en-ID" dirty="0" err="1"/>
              <a:t>kemudian</a:t>
            </a:r>
            <a:r>
              <a:rPr lang="en-ID" dirty="0"/>
              <a:t> di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pemodelan</a:t>
            </a:r>
            <a:r>
              <a:rPr lang="en-ID" dirty="0"/>
              <a:t> LSTM. 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060FE-A32B-4B01-9663-7F058200E9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35" t="35827" r="18779"/>
          <a:stretch/>
        </p:blipFill>
        <p:spPr>
          <a:xfrm>
            <a:off x="458704" y="1253370"/>
            <a:ext cx="5283976" cy="3300728"/>
          </a:xfrm>
          <a:prstGeom prst="rect">
            <a:avLst/>
          </a:prstGeom>
        </p:spPr>
      </p:pic>
      <p:sp>
        <p:nvSpPr>
          <p:cNvPr id="10" name="Google Shape;164;p41">
            <a:extLst>
              <a:ext uri="{FF2B5EF4-FFF2-40B4-BE49-F238E27FC236}">
                <a16:creationId xmlns:a16="http://schemas.microsoft.com/office/drawing/2014/main" id="{855C2FC5-3B88-4630-A6A8-41CAAFF1B8BA}"/>
              </a:ext>
            </a:extLst>
          </p:cNvPr>
          <p:cNvSpPr txBox="1"/>
          <p:nvPr/>
        </p:nvSpPr>
        <p:spPr>
          <a:xfrm>
            <a:off x="5988452" y="2055800"/>
            <a:ext cx="2847927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dirty="0" err="1">
                <a:solidFill>
                  <a:schemeClr val="tx1"/>
                </a:solidFill>
              </a:rPr>
              <a:t>Pemodelan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sebanyak</a:t>
            </a:r>
            <a:r>
              <a:rPr lang="en-US" dirty="0">
                <a:solidFill>
                  <a:schemeClr val="tx1"/>
                </a:solidFill>
              </a:rPr>
              <a:t> 10 kali </a:t>
            </a:r>
            <a:r>
              <a:rPr lang="en-US" dirty="0" err="1">
                <a:solidFill>
                  <a:schemeClr val="tx1"/>
                </a:solidFill>
              </a:rPr>
              <a:t>perulangan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Google Shape;164;p41">
            <a:extLst>
              <a:ext uri="{FF2B5EF4-FFF2-40B4-BE49-F238E27FC236}">
                <a16:creationId xmlns:a16="http://schemas.microsoft.com/office/drawing/2014/main" id="{EDEDA343-AB70-4221-9F47-7E09E5F34F58}"/>
              </a:ext>
            </a:extLst>
          </p:cNvPr>
          <p:cNvSpPr txBox="1"/>
          <p:nvPr/>
        </p:nvSpPr>
        <p:spPr>
          <a:xfrm>
            <a:off x="5988451" y="2785335"/>
            <a:ext cx="2847927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 err="1"/>
              <a:t>Pemodelan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berhenti</a:t>
            </a:r>
            <a:r>
              <a:rPr lang="en-ID" dirty="0"/>
              <a:t> </a:t>
            </a: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val_categorical_accuracy</a:t>
            </a:r>
            <a:r>
              <a:rPr lang="en-ID" dirty="0"/>
              <a:t> &gt; 0.9</a:t>
            </a:r>
            <a:endParaRPr lang="en-ID" dirty="0">
              <a:solidFill>
                <a:srgbClr val="C00000"/>
              </a:solidFill>
            </a:endParaRPr>
          </a:p>
        </p:txBody>
      </p:sp>
      <p:sp>
        <p:nvSpPr>
          <p:cNvPr id="13" name="Google Shape;161;p41">
            <a:extLst>
              <a:ext uri="{FF2B5EF4-FFF2-40B4-BE49-F238E27FC236}">
                <a16:creationId xmlns:a16="http://schemas.microsoft.com/office/drawing/2014/main" id="{A15D1124-E988-4A25-B573-CF1707EA2E23}"/>
              </a:ext>
            </a:extLst>
          </p:cNvPr>
          <p:cNvSpPr txBox="1"/>
          <p:nvPr/>
        </p:nvSpPr>
        <p:spPr>
          <a:xfrm>
            <a:off x="6596239" y="459973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13183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-44428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3225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LSTM (2)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DB0D7-172A-49E4-BB94-3323E9938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16" t="38111" r="17713" b="4243"/>
          <a:stretch/>
        </p:blipFill>
        <p:spPr>
          <a:xfrm>
            <a:off x="454375" y="1252196"/>
            <a:ext cx="5346617" cy="2965043"/>
          </a:xfrm>
          <a:prstGeom prst="rect">
            <a:avLst/>
          </a:prstGeom>
        </p:spPr>
      </p:pic>
      <p:sp>
        <p:nvSpPr>
          <p:cNvPr id="8" name="Google Shape;161;p41">
            <a:extLst>
              <a:ext uri="{FF2B5EF4-FFF2-40B4-BE49-F238E27FC236}">
                <a16:creationId xmlns:a16="http://schemas.microsoft.com/office/drawing/2014/main" id="{A2242418-1C14-42F7-8C41-68B722D08F65}"/>
              </a:ext>
            </a:extLst>
          </p:cNvPr>
          <p:cNvSpPr txBox="1"/>
          <p:nvPr/>
        </p:nvSpPr>
        <p:spPr>
          <a:xfrm>
            <a:off x="6582285" y="4565020"/>
            <a:ext cx="2547750" cy="60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9675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-44428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3225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LSTM (2)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DB0D7-172A-49E4-BB94-3323E9938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816" t="38111" r="17713" b="4243"/>
          <a:stretch/>
        </p:blipFill>
        <p:spPr>
          <a:xfrm>
            <a:off x="454375" y="1252196"/>
            <a:ext cx="5346617" cy="2965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E6596-33AE-44E5-91A6-099D7042ED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46" t="46819" r="41528" b="22070"/>
          <a:stretch/>
        </p:blipFill>
        <p:spPr>
          <a:xfrm>
            <a:off x="5800992" y="1574827"/>
            <a:ext cx="3147869" cy="1600189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B064A20F-FE05-4A6A-BB1F-D3C427816C02}"/>
              </a:ext>
            </a:extLst>
          </p:cNvPr>
          <p:cNvSpPr txBox="1"/>
          <p:nvPr/>
        </p:nvSpPr>
        <p:spPr>
          <a:xfrm>
            <a:off x="6561345" y="4578980"/>
            <a:ext cx="2568690" cy="586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9871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Visualisasi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4" y="745554"/>
            <a:ext cx="5688159" cy="21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ID" b="1" dirty="0" err="1"/>
              <a:t>Visualisasi</a:t>
            </a:r>
            <a:r>
              <a:rPr lang="en-ID" b="1" dirty="0"/>
              <a:t> Data</a:t>
            </a:r>
          </a:p>
        </p:txBody>
      </p:sp>
      <p:sp>
        <p:nvSpPr>
          <p:cNvPr id="8" name="Google Shape;164;p41">
            <a:extLst>
              <a:ext uri="{FF2B5EF4-FFF2-40B4-BE49-F238E27FC236}">
                <a16:creationId xmlns:a16="http://schemas.microsoft.com/office/drawing/2014/main" id="{186B5762-AF6B-4CAF-8F65-1598DA482D0C}"/>
              </a:ext>
            </a:extLst>
          </p:cNvPr>
          <p:cNvSpPr txBox="1"/>
          <p:nvPr/>
        </p:nvSpPr>
        <p:spPr>
          <a:xfrm>
            <a:off x="4231742" y="1161244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Kemudian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dilakukan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visualisasi</a:t>
            </a:r>
            <a:r>
              <a:rPr lang="en-US" dirty="0">
                <a:solidFill>
                  <a:schemeClr val="tx1"/>
                </a:solidFill>
              </a:rPr>
              <a:t> model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library matplotlib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227D65-DE2B-4C4C-B862-EF7EA427D8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06" t="35828" r="39619" b="2807"/>
          <a:stretch/>
        </p:blipFill>
        <p:spPr>
          <a:xfrm>
            <a:off x="476999" y="1160202"/>
            <a:ext cx="3399335" cy="3156322"/>
          </a:xfrm>
          <a:prstGeom prst="rect">
            <a:avLst/>
          </a:prstGeom>
        </p:spPr>
      </p:pic>
      <p:sp>
        <p:nvSpPr>
          <p:cNvPr id="17" name="Google Shape;164;p41">
            <a:extLst>
              <a:ext uri="{FF2B5EF4-FFF2-40B4-BE49-F238E27FC236}">
                <a16:creationId xmlns:a16="http://schemas.microsoft.com/office/drawing/2014/main" id="{53CB9C71-7103-4359-9E49-C6F4EC715F25}"/>
              </a:ext>
            </a:extLst>
          </p:cNvPr>
          <p:cNvSpPr txBox="1"/>
          <p:nvPr/>
        </p:nvSpPr>
        <p:spPr>
          <a:xfrm>
            <a:off x="4231742" y="1891830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Data train </a:t>
            </a:r>
            <a:r>
              <a:rPr lang="en-US" dirty="0" err="1">
                <a:solidFill>
                  <a:schemeClr val="tx1"/>
                </a:solidFill>
              </a:rPr>
              <a:t>cenderung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mengalami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peningkatan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akurasi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signifikan</a:t>
            </a:r>
            <a:r>
              <a:rPr lang="en-US" dirty="0">
                <a:solidFill>
                  <a:schemeClr val="tx1"/>
                </a:solidFill>
              </a:rPr>
              <a:t> pada </a:t>
            </a:r>
            <a:r>
              <a:rPr lang="en-US" dirty="0" err="1">
                <a:solidFill>
                  <a:schemeClr val="tx1"/>
                </a:solidFill>
              </a:rPr>
              <a:t>iterasi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pertama</a:t>
            </a:r>
            <a:r>
              <a:rPr lang="en-US" dirty="0">
                <a:solidFill>
                  <a:schemeClr val="tx1"/>
                </a:solidFill>
              </a:rPr>
              <a:t> dan </a:t>
            </a:r>
            <a:r>
              <a:rPr lang="en-US" dirty="0" err="1">
                <a:solidFill>
                  <a:schemeClr val="tx1"/>
                </a:solidFill>
              </a:rPr>
              <a:t>kedua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Google Shape;164;p41">
            <a:extLst>
              <a:ext uri="{FF2B5EF4-FFF2-40B4-BE49-F238E27FC236}">
                <a16:creationId xmlns:a16="http://schemas.microsoft.com/office/drawing/2014/main" id="{41CE6E01-F290-417F-8C08-AC4829072080}"/>
              </a:ext>
            </a:extLst>
          </p:cNvPr>
          <p:cNvSpPr txBox="1"/>
          <p:nvPr/>
        </p:nvSpPr>
        <p:spPr>
          <a:xfrm>
            <a:off x="4231741" y="2783033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Data </a:t>
            </a:r>
            <a:r>
              <a:rPr lang="en-US" dirty="0" err="1">
                <a:solidFill>
                  <a:schemeClr val="tx1"/>
                </a:solidFill>
              </a:rPr>
              <a:t>val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mengalami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penurunan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akurasi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iterasi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pertama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sampai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kedua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kemudian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mengalami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peningkatan</a:t>
            </a:r>
            <a:r>
              <a:rPr lang="en-US" dirty="0">
                <a:solidFill>
                  <a:schemeClr val="tx1"/>
                </a:solidFill>
              </a:rPr>
              <a:t> pada </a:t>
            </a:r>
            <a:r>
              <a:rPr lang="en-US" dirty="0" err="1">
                <a:solidFill>
                  <a:schemeClr val="tx1"/>
                </a:solidFill>
              </a:rPr>
              <a:t>iterasi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selanjutnya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Google Shape;161;p41">
            <a:extLst>
              <a:ext uri="{FF2B5EF4-FFF2-40B4-BE49-F238E27FC236}">
                <a16:creationId xmlns:a16="http://schemas.microsoft.com/office/drawing/2014/main" id="{6023F434-7E95-4BF5-94E7-00E3C7AC262A}"/>
              </a:ext>
            </a:extLst>
          </p:cNvPr>
          <p:cNvSpPr txBox="1"/>
          <p:nvPr/>
        </p:nvSpPr>
        <p:spPr>
          <a:xfrm>
            <a:off x="6610205" y="4585960"/>
            <a:ext cx="2519829" cy="600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62234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Visualisasi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4" y="745554"/>
            <a:ext cx="5688159" cy="214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ID" b="1" dirty="0" err="1"/>
              <a:t>Visualisasi</a:t>
            </a:r>
            <a:r>
              <a:rPr lang="en-ID" b="1" dirty="0"/>
              <a:t> Data</a:t>
            </a:r>
          </a:p>
        </p:txBody>
      </p:sp>
      <p:sp>
        <p:nvSpPr>
          <p:cNvPr id="17" name="Google Shape;164;p41">
            <a:extLst>
              <a:ext uri="{FF2B5EF4-FFF2-40B4-BE49-F238E27FC236}">
                <a16:creationId xmlns:a16="http://schemas.microsoft.com/office/drawing/2014/main" id="{53CB9C71-7103-4359-9E49-C6F4EC715F25}"/>
              </a:ext>
            </a:extLst>
          </p:cNvPr>
          <p:cNvSpPr txBox="1"/>
          <p:nvPr/>
        </p:nvSpPr>
        <p:spPr>
          <a:xfrm>
            <a:off x="4231742" y="1891830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loss pada data train </a:t>
            </a:r>
            <a:r>
              <a:rPr lang="en-US" dirty="0" err="1">
                <a:solidFill>
                  <a:schemeClr val="tx1"/>
                </a:solidFill>
              </a:rPr>
              <a:t>mengalami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penurunan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setiap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iterasi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9" name="Google Shape;164;p41">
            <a:extLst>
              <a:ext uri="{FF2B5EF4-FFF2-40B4-BE49-F238E27FC236}">
                <a16:creationId xmlns:a16="http://schemas.microsoft.com/office/drawing/2014/main" id="{41CE6E01-F290-417F-8C08-AC4829072080}"/>
              </a:ext>
            </a:extLst>
          </p:cNvPr>
          <p:cNvSpPr txBox="1"/>
          <p:nvPr/>
        </p:nvSpPr>
        <p:spPr>
          <a:xfrm>
            <a:off x="4231741" y="2783033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Sedangkan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val_loss</a:t>
            </a:r>
            <a:r>
              <a:rPr lang="en-US" dirty="0">
                <a:solidFill>
                  <a:schemeClr val="tx1"/>
                </a:solidFill>
              </a:rPr>
              <a:t> data </a:t>
            </a:r>
            <a:r>
              <a:rPr lang="en-US" dirty="0" err="1">
                <a:solidFill>
                  <a:schemeClr val="tx1"/>
                </a:solidFill>
              </a:rPr>
              <a:t>val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mengalami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peningkatan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setiap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iterasinya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4E6F8C-FDF5-4767-A198-9555507709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19" t="35218" r="40159" b="8026"/>
          <a:stretch/>
        </p:blipFill>
        <p:spPr>
          <a:xfrm>
            <a:off x="397433" y="1112114"/>
            <a:ext cx="3403600" cy="2919272"/>
          </a:xfrm>
          <a:prstGeom prst="rect">
            <a:avLst/>
          </a:prstGeom>
        </p:spPr>
      </p:pic>
      <p:sp>
        <p:nvSpPr>
          <p:cNvPr id="10" name="Google Shape;161;p41">
            <a:extLst>
              <a:ext uri="{FF2B5EF4-FFF2-40B4-BE49-F238E27FC236}">
                <a16:creationId xmlns:a16="http://schemas.microsoft.com/office/drawing/2014/main" id="{F96165A3-C7D4-4DB1-86B1-0EEE3886E752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74994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1A79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2993550" y="2122726"/>
            <a:ext cx="3325200" cy="1130100"/>
          </a:xfrm>
          <a:prstGeom prst="round2SameRect">
            <a:avLst>
              <a:gd name="adj1" fmla="val 0"/>
              <a:gd name="adj2" fmla="val 1942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2"/>
          <p:cNvSpPr/>
          <p:nvPr/>
        </p:nvSpPr>
        <p:spPr>
          <a:xfrm>
            <a:off x="2993541" y="1819225"/>
            <a:ext cx="33252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2"/>
          <p:cNvSpPr/>
          <p:nvPr/>
        </p:nvSpPr>
        <p:spPr>
          <a:xfrm>
            <a:off x="6036803" y="1899994"/>
            <a:ext cx="132600" cy="13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2"/>
          <p:cNvSpPr/>
          <p:nvPr/>
        </p:nvSpPr>
        <p:spPr>
          <a:xfrm>
            <a:off x="5815674" y="1899994"/>
            <a:ext cx="132600" cy="132600"/>
          </a:xfrm>
          <a:prstGeom prst="ellipse">
            <a:avLst/>
          </a:prstGeom>
          <a:solidFill>
            <a:srgbClr val="00A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2"/>
          <p:cNvSpPr txBox="1"/>
          <p:nvPr/>
        </p:nvSpPr>
        <p:spPr>
          <a:xfrm>
            <a:off x="5214607" y="2265687"/>
            <a:ext cx="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5815675" y="2966946"/>
            <a:ext cx="413400" cy="5016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6132609" y="2181569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2816048" y="2127837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42"/>
          <p:cNvCxnSpPr>
            <a:cxnSpLocks/>
          </p:cNvCxnSpPr>
          <p:nvPr/>
        </p:nvCxnSpPr>
        <p:spPr>
          <a:xfrm flipH="1">
            <a:off x="302182" y="427100"/>
            <a:ext cx="7200000" cy="23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2993550" y="2240250"/>
            <a:ext cx="3325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API MODEL LSTM</a:t>
            </a:r>
            <a:endParaRPr sz="1100" b="1" dirty="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8824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API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172C3-28B8-4ABF-A911-7C36060708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53" t="13942" r="5037"/>
          <a:stretch/>
        </p:blipFill>
        <p:spPr>
          <a:xfrm>
            <a:off x="297224" y="581931"/>
            <a:ext cx="3465094" cy="1834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00894F-BCAB-46F7-8521-E4CAC52D74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1" t="19581" r="5037" b="2807"/>
          <a:stretch/>
        </p:blipFill>
        <p:spPr>
          <a:xfrm>
            <a:off x="261128" y="2523622"/>
            <a:ext cx="4755636" cy="2263765"/>
          </a:xfrm>
          <a:prstGeom prst="rect">
            <a:avLst/>
          </a:prstGeom>
        </p:spPr>
      </p:pic>
      <p:sp>
        <p:nvSpPr>
          <p:cNvPr id="12" name="Google Shape;164;p41">
            <a:extLst>
              <a:ext uri="{FF2B5EF4-FFF2-40B4-BE49-F238E27FC236}">
                <a16:creationId xmlns:a16="http://schemas.microsoft.com/office/drawing/2014/main" id="{EBCDB6CC-6023-416E-9DE9-B165DB680275}"/>
              </a:ext>
            </a:extLst>
          </p:cNvPr>
          <p:cNvSpPr txBox="1"/>
          <p:nvPr/>
        </p:nvSpPr>
        <p:spPr>
          <a:xfrm>
            <a:off x="4231742" y="844626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API pada LSTM </a:t>
            </a:r>
            <a:r>
              <a:rPr lang="en-US" dirty="0" err="1">
                <a:solidFill>
                  <a:schemeClr val="tx1"/>
                </a:solidFill>
              </a:rPr>
              <a:t>dibagi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endpoind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yaitu</a:t>
            </a:r>
            <a:r>
              <a:rPr lang="en-US" dirty="0">
                <a:solidFill>
                  <a:schemeClr val="tx1"/>
                </a:solidFill>
              </a:rPr>
              <a:t> input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json dan upload file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Google Shape;164;p41">
            <a:extLst>
              <a:ext uri="{FF2B5EF4-FFF2-40B4-BE49-F238E27FC236}">
                <a16:creationId xmlns:a16="http://schemas.microsoft.com/office/drawing/2014/main" id="{7424A5A2-57DE-4C72-8483-12F09AB2257E}"/>
              </a:ext>
            </a:extLst>
          </p:cNvPr>
          <p:cNvSpPr txBox="1"/>
          <p:nvPr/>
        </p:nvSpPr>
        <p:spPr>
          <a:xfrm>
            <a:off x="4231741" y="1536852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input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json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format {“text”: “kata yang </a:t>
            </a:r>
            <a:r>
              <a:rPr lang="en-US" dirty="0" err="1">
                <a:solidFill>
                  <a:schemeClr val="tx1"/>
                </a:solidFill>
              </a:rPr>
              <a:t>ingin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”}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C325CACE-85D3-4C8D-9F0D-3EB07EB7E9B3}"/>
              </a:ext>
            </a:extLst>
          </p:cNvPr>
          <p:cNvSpPr txBox="1"/>
          <p:nvPr/>
        </p:nvSpPr>
        <p:spPr>
          <a:xfrm>
            <a:off x="5016764" y="3079115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mengolah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mengunakan</a:t>
            </a:r>
            <a:r>
              <a:rPr lang="en-US" dirty="0">
                <a:solidFill>
                  <a:schemeClr val="tx1"/>
                </a:solidFill>
              </a:rPr>
              <a:t> model LSTM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cari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labelnya</a:t>
            </a:r>
            <a:r>
              <a:rPr lang="en-US" dirty="0">
                <a:solidFill>
                  <a:schemeClr val="tx1"/>
                </a:solidFill>
              </a:rPr>
              <a:t>. Setelah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olah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memasukan</a:t>
            </a:r>
            <a:r>
              <a:rPr lang="en-US" dirty="0">
                <a:solidFill>
                  <a:schemeClr val="tx1"/>
                </a:solidFill>
              </a:rPr>
              <a:t> text dan label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database sql1.db dan </a:t>
            </a:r>
            <a:r>
              <a:rPr lang="en-US" dirty="0" err="1">
                <a:solidFill>
                  <a:schemeClr val="tx1"/>
                </a:solidFill>
              </a:rPr>
              <a:t>menampilkan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JSON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5" name="Google Shape;161;p41">
            <a:extLst>
              <a:ext uri="{FF2B5EF4-FFF2-40B4-BE49-F238E27FC236}">
                <a16:creationId xmlns:a16="http://schemas.microsoft.com/office/drawing/2014/main" id="{8FD011AB-41BE-4AB4-942F-4A88A831C7E6}"/>
              </a:ext>
            </a:extLst>
          </p:cNvPr>
          <p:cNvSpPr txBox="1"/>
          <p:nvPr/>
        </p:nvSpPr>
        <p:spPr>
          <a:xfrm>
            <a:off x="6589265" y="4585960"/>
            <a:ext cx="2540770" cy="57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46320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API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" name="Google Shape;164;p41">
            <a:extLst>
              <a:ext uri="{FF2B5EF4-FFF2-40B4-BE49-F238E27FC236}">
                <a16:creationId xmlns:a16="http://schemas.microsoft.com/office/drawing/2014/main" id="{7424A5A2-57DE-4C72-8483-12F09AB2257E}"/>
              </a:ext>
            </a:extLst>
          </p:cNvPr>
          <p:cNvSpPr txBox="1"/>
          <p:nvPr/>
        </p:nvSpPr>
        <p:spPr>
          <a:xfrm>
            <a:off x="5016764" y="1435430"/>
            <a:ext cx="3728992" cy="47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upload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memasukan</a:t>
            </a:r>
            <a:r>
              <a:rPr lang="en-US" dirty="0">
                <a:solidFill>
                  <a:schemeClr val="tx1"/>
                </a:solidFill>
              </a:rPr>
              <a:t> data.csv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C325CACE-85D3-4C8D-9F0D-3EB07EB7E9B3}"/>
              </a:ext>
            </a:extLst>
          </p:cNvPr>
          <p:cNvSpPr txBox="1"/>
          <p:nvPr/>
        </p:nvSpPr>
        <p:spPr>
          <a:xfrm>
            <a:off x="5016764" y="3079115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membaca</a:t>
            </a:r>
            <a:r>
              <a:rPr lang="en-US" dirty="0">
                <a:solidFill>
                  <a:schemeClr val="tx1"/>
                </a:solidFill>
              </a:rPr>
              <a:t> data.csv dan </a:t>
            </a:r>
            <a:r>
              <a:rPr lang="en-US" dirty="0" err="1">
                <a:solidFill>
                  <a:schemeClr val="tx1"/>
                </a:solidFill>
              </a:rPr>
              <a:t>memprosesnya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cari</a:t>
            </a:r>
            <a:r>
              <a:rPr lang="en-US" dirty="0">
                <a:solidFill>
                  <a:schemeClr val="tx1"/>
                </a:solidFill>
              </a:rPr>
              <a:t> label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model LSTM. </a:t>
            </a:r>
            <a:r>
              <a:rPr lang="en-US" dirty="0" err="1">
                <a:solidFill>
                  <a:schemeClr val="tx1"/>
                </a:solidFill>
              </a:rPr>
              <a:t>Kemudian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memasukannya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database sql1.db dan </a:t>
            </a:r>
            <a:r>
              <a:rPr lang="en-US" dirty="0" err="1">
                <a:solidFill>
                  <a:schemeClr val="tx1"/>
                </a:solidFill>
              </a:rPr>
              <a:t>menampilkannya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JSON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DB1F6-B6EC-4465-AF40-EE3B60575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16" t="16194" r="5036" b="42690"/>
          <a:stretch/>
        </p:blipFill>
        <p:spPr>
          <a:xfrm>
            <a:off x="382397" y="1197890"/>
            <a:ext cx="4542809" cy="1152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CA7866-86AA-47C1-A2FB-C46A8FC0AD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446" t="29880" r="7163" b="5755"/>
          <a:stretch/>
        </p:blipFill>
        <p:spPr>
          <a:xfrm>
            <a:off x="382397" y="2541389"/>
            <a:ext cx="4373114" cy="1921703"/>
          </a:xfrm>
          <a:prstGeom prst="rect">
            <a:avLst/>
          </a:prstGeom>
        </p:spPr>
      </p:pic>
      <p:sp>
        <p:nvSpPr>
          <p:cNvPr id="15" name="Google Shape;161;p41">
            <a:extLst>
              <a:ext uri="{FF2B5EF4-FFF2-40B4-BE49-F238E27FC236}">
                <a16:creationId xmlns:a16="http://schemas.microsoft.com/office/drawing/2014/main" id="{5CFD0CA4-A548-4764-A92F-D6BE11FACE3C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15978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1A79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2993550" y="2122726"/>
            <a:ext cx="3325200" cy="1130100"/>
          </a:xfrm>
          <a:prstGeom prst="round2SameRect">
            <a:avLst>
              <a:gd name="adj1" fmla="val 0"/>
              <a:gd name="adj2" fmla="val 1942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2"/>
          <p:cNvSpPr/>
          <p:nvPr/>
        </p:nvSpPr>
        <p:spPr>
          <a:xfrm>
            <a:off x="2993541" y="1819225"/>
            <a:ext cx="33252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2"/>
          <p:cNvSpPr/>
          <p:nvPr/>
        </p:nvSpPr>
        <p:spPr>
          <a:xfrm>
            <a:off x="6036803" y="1899994"/>
            <a:ext cx="132600" cy="13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2"/>
          <p:cNvSpPr/>
          <p:nvPr/>
        </p:nvSpPr>
        <p:spPr>
          <a:xfrm>
            <a:off x="5815674" y="1899994"/>
            <a:ext cx="132600" cy="132600"/>
          </a:xfrm>
          <a:prstGeom prst="ellipse">
            <a:avLst/>
          </a:prstGeom>
          <a:solidFill>
            <a:srgbClr val="00A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2"/>
          <p:cNvSpPr txBox="1"/>
          <p:nvPr/>
        </p:nvSpPr>
        <p:spPr>
          <a:xfrm>
            <a:off x="5214607" y="2265687"/>
            <a:ext cx="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5815675" y="2966946"/>
            <a:ext cx="413400" cy="5016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6132609" y="2181569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2816048" y="2127837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42"/>
          <p:cNvCxnSpPr>
            <a:cxnSpLocks/>
          </p:cNvCxnSpPr>
          <p:nvPr/>
        </p:nvCxnSpPr>
        <p:spPr>
          <a:xfrm flipH="1">
            <a:off x="302182" y="427100"/>
            <a:ext cx="7200000" cy="23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2993550" y="2240250"/>
            <a:ext cx="3325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MODEL NN</a:t>
            </a:r>
            <a:endParaRPr sz="1100" b="1" dirty="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2770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1A79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2993550" y="2122726"/>
            <a:ext cx="3325200" cy="1130100"/>
          </a:xfrm>
          <a:prstGeom prst="round2SameRect">
            <a:avLst>
              <a:gd name="adj1" fmla="val 0"/>
              <a:gd name="adj2" fmla="val 1942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2"/>
          <p:cNvSpPr/>
          <p:nvPr/>
        </p:nvSpPr>
        <p:spPr>
          <a:xfrm>
            <a:off x="2993541" y="1819225"/>
            <a:ext cx="33252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2"/>
          <p:cNvSpPr/>
          <p:nvPr/>
        </p:nvSpPr>
        <p:spPr>
          <a:xfrm>
            <a:off x="6036803" y="1899994"/>
            <a:ext cx="132600" cy="13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2"/>
          <p:cNvSpPr/>
          <p:nvPr/>
        </p:nvSpPr>
        <p:spPr>
          <a:xfrm>
            <a:off x="5815674" y="1899994"/>
            <a:ext cx="132600" cy="132600"/>
          </a:xfrm>
          <a:prstGeom prst="ellipse">
            <a:avLst/>
          </a:prstGeom>
          <a:solidFill>
            <a:srgbClr val="00A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2"/>
          <p:cNvSpPr txBox="1"/>
          <p:nvPr/>
        </p:nvSpPr>
        <p:spPr>
          <a:xfrm>
            <a:off x="5214607" y="2265687"/>
            <a:ext cx="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5815675" y="2966946"/>
            <a:ext cx="413400" cy="5016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6132609" y="2181569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2816048" y="2127837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42"/>
          <p:cNvCxnSpPr>
            <a:cxnSpLocks/>
          </p:cNvCxnSpPr>
          <p:nvPr/>
        </p:nvCxnSpPr>
        <p:spPr>
          <a:xfrm flipH="1">
            <a:off x="302182" y="427100"/>
            <a:ext cx="7200000" cy="23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2993550" y="2240250"/>
            <a:ext cx="3325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PENDAHULUAN</a:t>
            </a:r>
            <a:endParaRPr sz="1100" b="1" dirty="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1051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import </a:t>
            </a:r>
            <a:r>
              <a:rPr lang="id-ID" b="1" i="1" dirty="0"/>
              <a:t>library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454375" y="4146501"/>
            <a:ext cx="5788837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memas</a:t>
            </a:r>
            <a:r>
              <a:rPr lang="id-ID" dirty="0"/>
              <a:t>ang library apa saja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id-ID" dirty="0"/>
              <a:t>terpakai</a:t>
            </a:r>
            <a:r>
              <a:rPr lang="en-ID" dirty="0"/>
              <a:t>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1AF29-59E3-E45D-FF96-7AB120962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1135145"/>
            <a:ext cx="7993380" cy="2948502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6D10BD4B-B402-435E-BAF5-7082A8A299BB}"/>
              </a:ext>
            </a:extLst>
          </p:cNvPr>
          <p:cNvSpPr txBox="1"/>
          <p:nvPr/>
        </p:nvSpPr>
        <p:spPr>
          <a:xfrm>
            <a:off x="6624165" y="4627840"/>
            <a:ext cx="2505869" cy="53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625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917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</a:t>
            </a:r>
            <a:r>
              <a:rPr lang="id-ID" b="1" i="1" dirty="0"/>
              <a:t>load dataset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4732463" y="1062678"/>
            <a:ext cx="2725154" cy="162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mel</a:t>
            </a:r>
            <a:r>
              <a:rPr lang="id-ID" dirty="0"/>
              <a:t>ihat data apa yang akan kita proses</a:t>
            </a:r>
            <a:r>
              <a:rPr lang="en-ID" dirty="0"/>
              <a:t>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A77A6-4AC9-C9A9-1028-64811EC7F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6" y="1135144"/>
            <a:ext cx="4718497" cy="4008355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6D3AE877-B139-4330-B7D6-5614FF2B07D2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22269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</a:t>
            </a:r>
            <a:r>
              <a:rPr lang="id-ID" b="1" i="1" dirty="0"/>
              <a:t>Normalisasi(1)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6142534" y="1112864"/>
            <a:ext cx="2725154" cy="162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id-ID" dirty="0"/>
              <a:t> mengload datasets yang akan dipakai dalam proses normalisasi</a:t>
            </a:r>
            <a:r>
              <a:rPr lang="en-ID" dirty="0"/>
              <a:t>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D7629-29C4-B221-17AD-0D6C7BBDA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112864"/>
            <a:ext cx="6142534" cy="4030635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96609F9D-535F-4D1C-967A-FB78CE863FC9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5159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</a:t>
            </a:r>
            <a:r>
              <a:rPr lang="id-ID" b="1" i="1" dirty="0"/>
              <a:t>Normalisasi(2)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13966" y="3758224"/>
            <a:ext cx="6402074" cy="162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id-ID" dirty="0"/>
              <a:t> cleansing data dan membuat dataframe baru yang telah disesuaikan</a:t>
            </a:r>
            <a:r>
              <a:rPr lang="en-ID" dirty="0"/>
              <a:t>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9C469-B84D-EE7C-4973-216979D7B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17" y="1106444"/>
            <a:ext cx="4310631" cy="2857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9085E9-AA9C-848E-946E-0790DBEB72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203" y="1106444"/>
            <a:ext cx="4502848" cy="2853355"/>
          </a:xfrm>
          <a:prstGeom prst="rect">
            <a:avLst/>
          </a:prstGeom>
        </p:spPr>
      </p:pic>
      <p:sp>
        <p:nvSpPr>
          <p:cNvPr id="10" name="Google Shape;161;p41">
            <a:extLst>
              <a:ext uri="{FF2B5EF4-FFF2-40B4-BE49-F238E27FC236}">
                <a16:creationId xmlns:a16="http://schemas.microsoft.com/office/drawing/2014/main" id="{E629CFAD-C155-4113-8F5A-4FFCFAA67BB4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263582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</a:t>
            </a:r>
            <a:r>
              <a:rPr lang="id-ID" b="1" i="1" dirty="0"/>
              <a:t>Normalisasi(3)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4572000" y="1108786"/>
            <a:ext cx="4297680" cy="162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/>
              <a:t>H</a:t>
            </a:r>
            <a:r>
              <a:rPr lang="id-ID" dirty="0"/>
              <a:t>asil dari output code sebelumnya.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6BF10-F011-1759-D305-555EA3B18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6" y="1108786"/>
            <a:ext cx="4405634" cy="4016020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ED414595-F590-42E4-9146-082947B5F536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24406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</a:t>
            </a:r>
            <a:r>
              <a:rPr lang="id-ID" b="1" i="1" dirty="0"/>
              <a:t>Normalisasi(3)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4572000" y="1108786"/>
            <a:ext cx="4297680" cy="162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/>
              <a:t>H</a:t>
            </a:r>
            <a:r>
              <a:rPr lang="id-ID" dirty="0"/>
              <a:t>asil dari output code sebelumnya.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6BF10-F011-1759-D305-555EA3B18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6" y="1108786"/>
            <a:ext cx="4405634" cy="4016020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07AE1A4B-3FCB-40DC-A7A3-C9AA83E7CAC1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763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</a:t>
            </a:r>
            <a:r>
              <a:rPr lang="id-ID" b="1" i="1" dirty="0"/>
              <a:t>Normalisasi(4)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-1" y="3902810"/>
            <a:ext cx="6596239" cy="162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/>
              <a:t>U</a:t>
            </a:r>
            <a:r>
              <a:rPr lang="id-ID" dirty="0"/>
              <a:t>ntuk hasil yang lebih rapih, kita bisa gunakan fungsi get_dummies untuk mengubah variabel kategorikal menjadi variabel numerikal dengan melakukan proses One-Hot-Encode terhadap variabel kategorikal.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9650F-DE65-9D9A-B2ED-03FD7CA6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" y="1078114"/>
            <a:ext cx="7346016" cy="3176000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07DCD7BE-EF30-477D-9493-524F51093B86}"/>
              </a:ext>
            </a:extLst>
          </p:cNvPr>
          <p:cNvSpPr txBox="1"/>
          <p:nvPr/>
        </p:nvSpPr>
        <p:spPr>
          <a:xfrm>
            <a:off x="6596239" y="458577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28193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</a:t>
            </a:r>
            <a:r>
              <a:rPr lang="id-ID" b="1" i="1" dirty="0"/>
              <a:t>Normalisasi(4)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-1" y="3902810"/>
            <a:ext cx="6596239" cy="1627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/>
              <a:t>U</a:t>
            </a:r>
            <a:r>
              <a:rPr lang="id-ID" dirty="0"/>
              <a:t>ntuk hasil yang lebih rapih, kita bisa gunakan fungsi get_dummies untuk mengubah variabel kategorikal menjadi variabel numerikal dengan melakukan proses One-Hot-Encode terhadap variabel kategorikal.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9650F-DE65-9D9A-B2ED-03FD7CA6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" y="1078114"/>
            <a:ext cx="7346016" cy="3176000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FE7C35F4-7E3D-4630-BEDC-739DFC623615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1712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F</a:t>
            </a:r>
            <a:r>
              <a:rPr lang="id-ID" b="1" i="1" dirty="0"/>
              <a:t>eature Extraction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3475805" y="1012740"/>
            <a:ext cx="5431975" cy="3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/>
              <a:t>S</a:t>
            </a:r>
            <a:r>
              <a:rPr lang="id-ID" dirty="0"/>
              <a:t>etelah data selesai dinormalisasi, kita siap melakukan feature extraction dengan menggunakan library “Sklearn” atau scikit-learn. Scikit-learn adalah library untuk melakukan tugas-tugas machine learning. Sedangkan untuk melakukan Bag of Words kita pakai modul CountVectorizer.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lang="id-ID" dirty="0">
              <a:solidFill>
                <a:srgbClr val="C00000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id-ID" dirty="0">
                <a:effectLst/>
              </a:rPr>
              <a:t>Kita juga melakukan </a:t>
            </a:r>
            <a:r>
              <a:rPr lang="en-US" dirty="0" err="1">
                <a:effectLst/>
              </a:rPr>
              <a:t>Impor</a:t>
            </a:r>
            <a:r>
              <a:rPr lang="en-US" dirty="0">
                <a:effectLst/>
              </a:rPr>
              <a:t> pickle </a:t>
            </a:r>
            <a:r>
              <a:rPr lang="id-ID" dirty="0">
                <a:effectLst/>
              </a:rPr>
              <a:t>untuk </a:t>
            </a:r>
            <a:r>
              <a:rPr lang="en-US" dirty="0" err="1">
                <a:effectLst/>
              </a:rPr>
              <a:t>menyimpan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hasil</a:t>
            </a:r>
            <a:r>
              <a:rPr lang="en-US" dirty="0">
                <a:effectLst/>
              </a:rPr>
              <a:t> feature extraction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6FD41-D870-92CE-8DF8-1DA7F51F1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7" y="1135145"/>
            <a:ext cx="3366856" cy="3987414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628BC4C3-0F68-466E-93B2-4FC90C5ED054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7609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T</a:t>
            </a:r>
            <a:r>
              <a:rPr lang="id-ID" b="1" i="1" dirty="0"/>
              <a:t>raining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5212080" y="1012740"/>
            <a:ext cx="3695700" cy="3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dirty="0">
                <a:effectLst/>
              </a:rPr>
              <a:t>Feature extraction </a:t>
            </a:r>
            <a:r>
              <a:rPr lang="en-US" dirty="0" err="1">
                <a:effectLst/>
              </a:rPr>
              <a:t>sudah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lakukan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selanjutnya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split 20 data uji,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langkah</a:t>
            </a:r>
            <a:r>
              <a:rPr lang="en-US" dirty="0">
                <a:effectLst/>
              </a:rPr>
              <a:t>: </a:t>
            </a:r>
            <a:r>
              <a:rPr lang="en-US" dirty="0" err="1">
                <a:effectLst/>
              </a:rPr>
              <a:t>Impor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Sklearn</a:t>
            </a:r>
            <a:r>
              <a:rPr lang="en-US" dirty="0">
                <a:effectLst/>
              </a:rPr>
              <a:t> dan command </a:t>
            </a:r>
            <a:r>
              <a:rPr lang="en-US" dirty="0" err="1">
                <a:effectLst/>
              </a:rPr>
              <a:t>untuk</a:t>
            </a:r>
            <a:r>
              <a:rPr lang="en-US" dirty="0">
                <a:effectLst/>
              </a:rPr>
              <a:t> split dataset</a:t>
            </a:r>
            <a:r>
              <a:rPr lang="id-ID" dirty="0">
                <a:effectLst/>
              </a:rPr>
              <a:t>.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lang="id-ID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dirty="0" err="1">
                <a:effectLst/>
              </a:rPr>
              <a:t>Lihat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hasil</a:t>
            </a:r>
            <a:r>
              <a:rPr lang="en-US" dirty="0">
                <a:effectLst/>
              </a:rPr>
              <a:t> yang </a:t>
            </a:r>
            <a:r>
              <a:rPr lang="en-US" dirty="0" err="1">
                <a:effectLst/>
              </a:rPr>
              <a:t>sudah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diklasifikasikan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berdasarkan</a:t>
            </a:r>
            <a:r>
              <a:rPr lang="en-US" dirty="0">
                <a:effectLst/>
              </a:rPr>
              <a:t> split dataset Split dataset </a:t>
            </a:r>
            <a:r>
              <a:rPr lang="en-US" dirty="0" err="1">
                <a:effectLst/>
              </a:rPr>
              <a:t>buat</a:t>
            </a:r>
            <a:r>
              <a:rPr lang="en-US" dirty="0">
                <a:effectLst/>
              </a:rPr>
              <a:t> training dan testing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5F182-41C9-650B-2F5B-EB57DF3B8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5" y="1135145"/>
            <a:ext cx="5124013" cy="3987414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9257E004-5BBF-46BF-A749-4A03B212A7E6}"/>
              </a:ext>
            </a:extLst>
          </p:cNvPr>
          <p:cNvSpPr txBox="1"/>
          <p:nvPr/>
        </p:nvSpPr>
        <p:spPr>
          <a:xfrm>
            <a:off x="6617185" y="4613881"/>
            <a:ext cx="2512849" cy="572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72394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33" y="89578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Pendahuluan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2029141"/>
            <a:ext cx="6442016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1" i="0" u="none" strike="noStrike" cap="none" dirty="0">
              <a:solidFill>
                <a:srgbClr val="74367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ID" dirty="0"/>
              <a:t>Indonesia </a:t>
            </a:r>
            <a:r>
              <a:rPr lang="en-ID" dirty="0" err="1"/>
              <a:t>merupakan</a:t>
            </a:r>
            <a:r>
              <a:rPr lang="en-ID" dirty="0"/>
              <a:t> negara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penduduk</a:t>
            </a:r>
            <a:r>
              <a:rPr lang="en-ID" dirty="0"/>
              <a:t> </a:t>
            </a:r>
            <a:r>
              <a:rPr lang="en-ID" dirty="0" err="1"/>
              <a:t>terbesar</a:t>
            </a:r>
            <a:r>
              <a:rPr lang="en-ID" dirty="0"/>
              <a:t> </a:t>
            </a:r>
            <a:r>
              <a:rPr lang="en-ID" dirty="0" err="1"/>
              <a:t>keempat</a:t>
            </a:r>
            <a:r>
              <a:rPr lang="en-ID" dirty="0"/>
              <a:t> di dunia, dan </a:t>
            </a:r>
            <a:r>
              <a:rPr lang="en-ID" dirty="0" err="1"/>
              <a:t>saat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juga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internet </a:t>
            </a:r>
            <a:r>
              <a:rPr lang="en-ID" dirty="0" err="1"/>
              <a:t>terbesar</a:t>
            </a:r>
            <a:r>
              <a:rPr lang="en-ID" dirty="0"/>
              <a:t> di Asia Tenggara. </a:t>
            </a:r>
            <a:r>
              <a:rPr lang="en-ID" dirty="0" err="1"/>
              <a:t>Menurut</a:t>
            </a:r>
            <a:r>
              <a:rPr lang="en-ID" dirty="0"/>
              <a:t> data yang </a:t>
            </a:r>
            <a:r>
              <a:rPr lang="en-ID" dirty="0" err="1"/>
              <a:t>dirilis</a:t>
            </a:r>
            <a:r>
              <a:rPr lang="en-ID" dirty="0"/>
              <a:t> oleh </a:t>
            </a:r>
            <a:r>
              <a:rPr lang="en-ID" dirty="0" err="1"/>
              <a:t>Asosiasi</a:t>
            </a:r>
            <a:r>
              <a:rPr lang="en-ID" dirty="0"/>
              <a:t> </a:t>
            </a:r>
            <a:r>
              <a:rPr lang="en-ID" dirty="0" err="1"/>
              <a:t>Penyelenggara</a:t>
            </a:r>
            <a:r>
              <a:rPr lang="en-ID" dirty="0"/>
              <a:t> </a:t>
            </a:r>
            <a:r>
              <a:rPr lang="en-ID" dirty="0" err="1"/>
              <a:t>Jasa</a:t>
            </a:r>
            <a:r>
              <a:rPr lang="en-ID" dirty="0"/>
              <a:t> Internet Indonesia (APJII) pada </a:t>
            </a:r>
            <a:r>
              <a:rPr lang="en-ID" dirty="0" err="1"/>
              <a:t>tahun</a:t>
            </a:r>
            <a:r>
              <a:rPr lang="en-ID" dirty="0"/>
              <a:t> 2021,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internet di Indonesia </a:t>
            </a:r>
            <a:r>
              <a:rPr lang="en-ID" dirty="0" err="1"/>
              <a:t>mencapai</a:t>
            </a:r>
            <a:r>
              <a:rPr lang="en-ID" dirty="0"/>
              <a:t> 196,7 </a:t>
            </a:r>
            <a:r>
              <a:rPr lang="en-ID" dirty="0" err="1"/>
              <a:t>juta</a:t>
            </a:r>
            <a:r>
              <a:rPr lang="en-ID" dirty="0"/>
              <a:t> orang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sekitar</a:t>
            </a:r>
            <a:r>
              <a:rPr lang="en-ID" dirty="0"/>
              <a:t> 71,7 </a:t>
            </a:r>
            <a:r>
              <a:rPr lang="en-ID" dirty="0" err="1"/>
              <a:t>persen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total </a:t>
            </a:r>
            <a:r>
              <a:rPr lang="en-ID" dirty="0" err="1"/>
              <a:t>populasi</a:t>
            </a:r>
            <a:r>
              <a:rPr lang="en-ID" dirty="0"/>
              <a:t> Indonesia. 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ID" dirty="0" err="1"/>
              <a:t>karakter</a:t>
            </a:r>
            <a:r>
              <a:rPr lang="en-ID" dirty="0"/>
              <a:t> </a:t>
            </a:r>
            <a:r>
              <a:rPr lang="en-ID" dirty="0" err="1"/>
              <a:t>pengguna</a:t>
            </a:r>
            <a:r>
              <a:rPr lang="en-ID" dirty="0"/>
              <a:t> internet di Indonesia </a:t>
            </a:r>
            <a:r>
              <a:rPr lang="en-ID" dirty="0" err="1"/>
              <a:t>cukup</a:t>
            </a:r>
            <a:r>
              <a:rPr lang="en-ID" dirty="0"/>
              <a:t> </a:t>
            </a:r>
            <a:r>
              <a:rPr lang="en-ID" dirty="0" err="1"/>
              <a:t>bervariasi</a:t>
            </a:r>
            <a:r>
              <a:rPr lang="en-ID" dirty="0"/>
              <a:t>,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agresif</a:t>
            </a:r>
            <a:r>
              <a:rPr lang="en-ID" dirty="0"/>
              <a:t> dan </a:t>
            </a:r>
            <a:r>
              <a:rPr lang="en-ID" dirty="0" err="1"/>
              <a:t>mudah</a:t>
            </a:r>
            <a:r>
              <a:rPr lang="en-ID" dirty="0"/>
              <a:t> </a:t>
            </a:r>
            <a:r>
              <a:rPr lang="en-ID" dirty="0" err="1"/>
              <a:t>terpancing</a:t>
            </a:r>
            <a:r>
              <a:rPr lang="en-ID" dirty="0"/>
              <a:t> </a:t>
            </a:r>
            <a:r>
              <a:rPr lang="en-ID" dirty="0" err="1"/>
              <a:t>emosi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berbicara</a:t>
            </a:r>
            <a:r>
              <a:rPr lang="en-ID" dirty="0"/>
              <a:t> </a:t>
            </a:r>
            <a:r>
              <a:rPr lang="en-ID" dirty="0" err="1"/>
              <a:t>tentang</a:t>
            </a:r>
            <a:r>
              <a:rPr lang="en-ID" dirty="0"/>
              <a:t> </a:t>
            </a:r>
            <a:r>
              <a:rPr lang="en-ID" dirty="0" err="1"/>
              <a:t>isu-isu</a:t>
            </a:r>
            <a:r>
              <a:rPr lang="en-ID" dirty="0"/>
              <a:t> yang </a:t>
            </a:r>
            <a:r>
              <a:rPr lang="en-ID" dirty="0" err="1"/>
              <a:t>sensitif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agama dan </a:t>
            </a:r>
            <a:r>
              <a:rPr lang="en-ID" dirty="0" err="1"/>
              <a:t>politik</a:t>
            </a:r>
            <a:r>
              <a:rPr lang="en-ID" dirty="0"/>
              <a:t>. </a:t>
            </a:r>
            <a:r>
              <a:rPr lang="en-ID" dirty="0" err="1"/>
              <a:t>Terkadang</a:t>
            </a:r>
            <a:r>
              <a:rPr lang="en-ID" dirty="0"/>
              <a:t>,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juga </a:t>
            </a:r>
            <a:r>
              <a:rPr lang="en-ID" dirty="0" err="1"/>
              <a:t>berdampak</a:t>
            </a:r>
            <a:r>
              <a:rPr lang="en-ID" dirty="0"/>
              <a:t> pada </a:t>
            </a:r>
            <a:r>
              <a:rPr lang="en-ID" dirty="0" err="1"/>
              <a:t>munculnya</a:t>
            </a:r>
            <a:r>
              <a:rPr lang="en-ID" dirty="0"/>
              <a:t> </a:t>
            </a:r>
            <a:r>
              <a:rPr lang="en-ID" dirty="0" err="1"/>
              <a:t>konten-konten</a:t>
            </a:r>
            <a:r>
              <a:rPr lang="en-ID" dirty="0"/>
              <a:t> </a:t>
            </a:r>
            <a:r>
              <a:rPr lang="en-ID" dirty="0" err="1"/>
              <a:t>negatif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ujaran</a:t>
            </a:r>
            <a:r>
              <a:rPr lang="en-ID" dirty="0"/>
              <a:t> </a:t>
            </a:r>
            <a:r>
              <a:rPr lang="en-ID" dirty="0" err="1"/>
              <a:t>kebencian</a:t>
            </a:r>
            <a:r>
              <a:rPr lang="en-ID" dirty="0"/>
              <a:t> dan bullying online.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dirty="0"/>
              <a:t>O</a:t>
            </a:r>
            <a:r>
              <a:rPr lang="en-ID" dirty="0" err="1"/>
              <a:t>leh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,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meganalisa</a:t>
            </a:r>
            <a:r>
              <a:rPr lang="en-ID" dirty="0"/>
              <a:t> </a:t>
            </a:r>
            <a:r>
              <a:rPr lang="en-ID" dirty="0" err="1"/>
              <a:t>karakterstik</a:t>
            </a:r>
            <a:r>
              <a:rPr lang="en-ID" dirty="0"/>
              <a:t> </a:t>
            </a:r>
            <a:r>
              <a:rPr lang="en-ID" dirty="0" err="1"/>
              <a:t>ujaran</a:t>
            </a:r>
            <a:r>
              <a:rPr lang="en-ID" dirty="0"/>
              <a:t> </a:t>
            </a:r>
            <a:r>
              <a:rPr lang="en-ID" dirty="0" err="1"/>
              <a:t>kebencian</a:t>
            </a:r>
            <a:r>
              <a:rPr lang="en-ID" dirty="0"/>
              <a:t> yang </a:t>
            </a:r>
            <a:r>
              <a:rPr lang="en-ID" dirty="0" err="1"/>
              <a:t>sering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komentar</a:t>
            </a:r>
            <a:r>
              <a:rPr lang="en-ID" dirty="0"/>
              <a:t> di internet,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medel</a:t>
            </a:r>
            <a:r>
              <a:rPr lang="en-ID" dirty="0"/>
              <a:t> Neural Network dan Long Short-Term Memory (LSTM)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membantu</a:t>
            </a:r>
            <a:r>
              <a:rPr lang="en-ID" dirty="0"/>
              <a:t> </a:t>
            </a:r>
            <a:r>
              <a:rPr lang="en-ID" dirty="0" err="1"/>
              <a:t>memberikan</a:t>
            </a:r>
            <a:r>
              <a:rPr lang="en-ID" dirty="0"/>
              <a:t> label pada </a:t>
            </a:r>
            <a:r>
              <a:rPr lang="en-ID" dirty="0" err="1"/>
              <a:t>komentar</a:t>
            </a:r>
            <a:r>
              <a:rPr lang="en-ID" dirty="0"/>
              <a:t>.</a:t>
            </a:r>
          </a:p>
        </p:txBody>
      </p:sp>
      <p:sp>
        <p:nvSpPr>
          <p:cNvPr id="7" name="Google Shape;161;p41">
            <a:extLst>
              <a:ext uri="{FF2B5EF4-FFF2-40B4-BE49-F238E27FC236}">
                <a16:creationId xmlns:a16="http://schemas.microsoft.com/office/drawing/2014/main" id="{2D9B779A-8988-42BE-B12C-774126DCBD94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T</a:t>
            </a:r>
            <a:r>
              <a:rPr lang="id-ID" b="1" i="1" dirty="0"/>
              <a:t>raining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3336554" y="1074420"/>
            <a:ext cx="5346871" cy="312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d-ID" dirty="0">
                <a:effectLst/>
              </a:rPr>
              <a:t>Setelah itu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metode</a:t>
            </a:r>
            <a:r>
              <a:rPr lang="en-US" dirty="0">
                <a:effectLst/>
              </a:rPr>
              <a:t> training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neural network </a:t>
            </a:r>
            <a:r>
              <a:rPr lang="en-US" dirty="0" err="1">
                <a:effectLst/>
              </a:rPr>
              <a:t>pakai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modul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MLPClassifier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dari</a:t>
            </a:r>
            <a:r>
              <a:rPr lang="en-US" dirty="0">
                <a:effectLst/>
              </a:rPr>
              <a:t> library </a:t>
            </a:r>
            <a:r>
              <a:rPr lang="en-US" dirty="0" err="1">
                <a:effectLst/>
              </a:rPr>
              <a:t>Sklearn</a:t>
            </a:r>
            <a:r>
              <a:rPr lang="en-US" dirty="0">
                <a:effectLst/>
              </a:rPr>
              <a:t>:</a:t>
            </a:r>
          </a:p>
          <a:p>
            <a:r>
              <a:rPr lang="en-US" dirty="0" err="1">
                <a:effectLst/>
              </a:rPr>
              <a:t>Impor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sklearn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beri</a:t>
            </a:r>
            <a:r>
              <a:rPr lang="en-US" dirty="0">
                <a:effectLst/>
              </a:rPr>
              <a:t> command </a:t>
            </a:r>
            <a:r>
              <a:rPr lang="en-US" dirty="0" err="1">
                <a:effectLst/>
              </a:rPr>
              <a:t>MLPClassifier</a:t>
            </a:r>
            <a:endParaRPr lang="id-ID" dirty="0">
              <a:effectLst/>
            </a:endParaRPr>
          </a:p>
          <a:p>
            <a:endParaRPr lang="en-US" dirty="0">
              <a:effectLst/>
            </a:endParaRPr>
          </a:p>
          <a:p>
            <a:r>
              <a:rPr lang="id-ID" dirty="0"/>
              <a:t>Lalu s</a:t>
            </a:r>
            <a:r>
              <a:rPr lang="en-US" dirty="0" err="1">
                <a:effectLst/>
              </a:rPr>
              <a:t>impan</a:t>
            </a:r>
            <a:r>
              <a:rPr lang="en-US" dirty="0">
                <a:effectLst/>
              </a:rPr>
              <a:t> data yang </a:t>
            </a:r>
            <a:r>
              <a:rPr lang="en-US" dirty="0" err="1">
                <a:effectLst/>
              </a:rPr>
              <a:t>sudah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diuji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coba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dalam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sebuah</a:t>
            </a:r>
            <a:r>
              <a:rPr lang="en-US" dirty="0">
                <a:effectLst/>
              </a:rPr>
              <a:t> file</a:t>
            </a:r>
            <a:r>
              <a:rPr lang="id-ID" dirty="0">
                <a:effectLst/>
              </a:rPr>
              <a:t> dengan fungsi pickle yang tadi.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F0467-1C2B-1284-E050-A285FD077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3" y="1074420"/>
            <a:ext cx="3228462" cy="4069080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7A328FFF-EC43-471E-8F2F-29FA9E0EADCC}"/>
              </a:ext>
            </a:extLst>
          </p:cNvPr>
          <p:cNvSpPr txBox="1"/>
          <p:nvPr/>
        </p:nvSpPr>
        <p:spPr>
          <a:xfrm>
            <a:off x="6596239" y="4613697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512112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id-ID" b="1" i="1" dirty="0"/>
              <a:t>Evaluasi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3894098" y="1074420"/>
            <a:ext cx="4789327" cy="312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effectLst/>
              </a:rPr>
              <a:t>Kalau</a:t>
            </a:r>
            <a:r>
              <a:rPr lang="en-US" dirty="0">
                <a:effectLst/>
              </a:rPr>
              <a:t> uji </a:t>
            </a:r>
            <a:r>
              <a:rPr lang="en-US" dirty="0" err="1">
                <a:effectLst/>
              </a:rPr>
              <a:t>coba</a:t>
            </a:r>
            <a:r>
              <a:rPr lang="en-US" dirty="0">
                <a:effectLst/>
              </a:rPr>
              <a:t> dataset </a:t>
            </a:r>
            <a:r>
              <a:rPr lang="en-US" dirty="0" err="1">
                <a:effectLst/>
              </a:rPr>
              <a:t>sudah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lanjut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evaluation. Modul yang </a:t>
            </a:r>
            <a:r>
              <a:rPr lang="en-US" dirty="0" err="1">
                <a:effectLst/>
              </a:rPr>
              <a:t>dipakai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dari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Sklearn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untuk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evaluasi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adalah</a:t>
            </a:r>
            <a:r>
              <a:rPr lang="en-US" dirty="0">
                <a:effectLst/>
              </a:rPr>
              <a:t> “</a:t>
            </a:r>
            <a:r>
              <a:rPr lang="en-US" dirty="0" err="1">
                <a:effectLst/>
              </a:rPr>
              <a:t>classification_report</a:t>
            </a:r>
            <a:r>
              <a:rPr lang="en-US" dirty="0">
                <a:effectLst/>
              </a:rPr>
              <a:t>”, </a:t>
            </a:r>
            <a:r>
              <a:rPr lang="en-US" dirty="0" err="1">
                <a:effectLst/>
              </a:rPr>
              <a:t>maka</a:t>
            </a:r>
            <a:r>
              <a:rPr lang="en-US" dirty="0">
                <a:effectLst/>
              </a:rPr>
              <a:t> command yang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pakai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adalah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seperti</a:t>
            </a:r>
            <a:r>
              <a:rPr lang="en-US" dirty="0">
                <a:effectLst/>
              </a:rPr>
              <a:t> pada </a:t>
            </a:r>
            <a:r>
              <a:rPr lang="en-US" dirty="0" err="1">
                <a:effectLst/>
              </a:rPr>
              <a:t>gambar</a:t>
            </a:r>
            <a:r>
              <a:rPr lang="id-ID" dirty="0"/>
              <a:t>.</a:t>
            </a:r>
          </a:p>
          <a:p>
            <a:endParaRPr lang="en-US" dirty="0">
              <a:effectLst/>
            </a:endParaRPr>
          </a:p>
          <a:p>
            <a:r>
              <a:rPr lang="en-US" dirty="0" err="1">
                <a:effectLst/>
              </a:rPr>
              <a:t>Metode</a:t>
            </a:r>
            <a:r>
              <a:rPr lang="en-US" dirty="0">
                <a:effectLst/>
              </a:rPr>
              <a:t> yang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pakai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dalam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evaluasi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ada</a:t>
            </a:r>
            <a:r>
              <a:rPr lang="en-US" dirty="0">
                <a:effectLst/>
              </a:rPr>
              <a:t> 4, </a:t>
            </a:r>
            <a:r>
              <a:rPr lang="en-US" dirty="0" err="1">
                <a:effectLst/>
              </a:rPr>
              <a:t>yaitu</a:t>
            </a:r>
            <a:r>
              <a:rPr lang="en-US" dirty="0">
                <a:effectLst/>
              </a:rPr>
              <a:t> Accuracy, Precision, Recall, dan F-1 Score. </a:t>
            </a:r>
          </a:p>
          <a:p>
            <a:r>
              <a:rPr lang="id-ID" dirty="0">
                <a:effectLst/>
              </a:rPr>
              <a:t>Namun h</a:t>
            </a:r>
            <a:r>
              <a:rPr lang="en-US" dirty="0" err="1">
                <a:effectLst/>
              </a:rPr>
              <a:t>asilnya</a:t>
            </a:r>
            <a:r>
              <a:rPr lang="id-ID" dirty="0">
                <a:effectLst/>
              </a:rPr>
              <a:t> masing-masing metode tidak memiliki perbedaan data yang signifikan (mirip-mirip)</a:t>
            </a:r>
            <a:r>
              <a:rPr lang="en-US" dirty="0">
                <a:effectLst/>
              </a:rPr>
              <a:t>.</a:t>
            </a:r>
          </a:p>
          <a:p>
            <a:br>
              <a:rPr lang="en-US" dirty="0">
                <a:effectLst/>
              </a:rPr>
            </a:b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79060-F60A-A767-0AD5-DBFCF8737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92" y="1074420"/>
            <a:ext cx="3722604" cy="4069080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16234D12-21B7-4593-9A07-DF81F9343A62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392818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id-ID" b="1" i="1" dirty="0"/>
              <a:t>Evaluasi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4480560" y="1074420"/>
            <a:ext cx="4202865" cy="312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effectLst/>
              </a:rPr>
              <a:t>I</a:t>
            </a:r>
            <a:r>
              <a:rPr lang="id-ID" dirty="0">
                <a:effectLst/>
              </a:rPr>
              <a:t>ni adalah hasil dari evaluasi dari data yang khusus untuk training.</a:t>
            </a:r>
          </a:p>
          <a:p>
            <a:r>
              <a:rPr lang="id-ID" dirty="0"/>
              <a:t>Dan hasilnya masih tidak jauh berbeda walaupun.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BDB050-4872-11F4-69FF-D4EFFDAC7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4" y="1135145"/>
            <a:ext cx="4286848" cy="3924848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F0BED8E7-AE83-4922-91CA-5AF0466A01AC}"/>
              </a:ext>
            </a:extLst>
          </p:cNvPr>
          <p:cNvSpPr txBox="1"/>
          <p:nvPr/>
        </p:nvSpPr>
        <p:spPr>
          <a:xfrm>
            <a:off x="6596239" y="461369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36334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id-ID" b="1" i="1" dirty="0"/>
              <a:t>Evaluasi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4367998" y="1074420"/>
            <a:ext cx="4315427" cy="312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effectLst/>
              </a:rPr>
              <a:t>I</a:t>
            </a:r>
            <a:r>
              <a:rPr lang="id-ID" dirty="0">
                <a:effectLst/>
              </a:rPr>
              <a:t>ni adalah hasil dari evaluasi dari data yang khusus untuk testing.</a:t>
            </a:r>
          </a:p>
          <a:p>
            <a:r>
              <a:rPr lang="id-ID" dirty="0"/>
              <a:t>Dan untuk hasil, P</a:t>
            </a:r>
            <a:r>
              <a:rPr lang="id-ID" dirty="0">
                <a:effectLst/>
              </a:rPr>
              <a:t>recision </a:t>
            </a:r>
            <a:r>
              <a:rPr lang="en-US" dirty="0">
                <a:effectLst/>
              </a:rPr>
              <a:t>punya </a:t>
            </a:r>
            <a:r>
              <a:rPr lang="en-US" dirty="0" err="1">
                <a:effectLst/>
              </a:rPr>
              <a:t>nilai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cukup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bagus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dibanding</a:t>
            </a:r>
            <a:r>
              <a:rPr lang="en-US" dirty="0">
                <a:effectLst/>
              </a:rPr>
              <a:t> 3 </a:t>
            </a:r>
            <a:r>
              <a:rPr lang="en-US" dirty="0" err="1">
                <a:effectLst/>
              </a:rPr>
              <a:t>metode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lainnya</a:t>
            </a:r>
            <a:r>
              <a:rPr lang="en-US" dirty="0">
                <a:effectLst/>
              </a:rPr>
              <a:t>. </a:t>
            </a:r>
            <a:r>
              <a:rPr lang="id-ID" dirty="0"/>
              <a:t>K</a:t>
            </a:r>
            <a:r>
              <a:rPr lang="en-US" dirty="0">
                <a:effectLst/>
              </a:rPr>
              <a:t>arena </a:t>
            </a:r>
            <a:r>
              <a:rPr lang="en-US" dirty="0" err="1">
                <a:effectLst/>
              </a:rPr>
              <a:t>nilai</a:t>
            </a:r>
            <a:r>
              <a:rPr lang="en-US" dirty="0">
                <a:effectLst/>
              </a:rPr>
              <a:t> </a:t>
            </a:r>
            <a:r>
              <a:rPr lang="id-ID" dirty="0">
                <a:effectLst/>
              </a:rPr>
              <a:t>Precision</a:t>
            </a:r>
            <a:r>
              <a:rPr lang="en-US" dirty="0">
                <a:effectLst/>
              </a:rPr>
              <a:t> pada masing-masing </a:t>
            </a:r>
            <a:r>
              <a:rPr lang="en-US" dirty="0" err="1">
                <a:effectLst/>
              </a:rPr>
              <a:t>klasifikasi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mulai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dari</a:t>
            </a:r>
            <a:r>
              <a:rPr lang="en-US" dirty="0">
                <a:effectLst/>
              </a:rPr>
              <a:t> 0.</a:t>
            </a:r>
            <a:r>
              <a:rPr lang="id-ID" dirty="0">
                <a:effectLst/>
              </a:rPr>
              <a:t>77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negatif</a:t>
            </a:r>
            <a:r>
              <a:rPr lang="en-US" dirty="0">
                <a:effectLst/>
              </a:rPr>
              <a:t>, 0.</a:t>
            </a:r>
            <a:r>
              <a:rPr lang="id-ID" dirty="0">
                <a:effectLst/>
              </a:rPr>
              <a:t>71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netral</a:t>
            </a:r>
            <a:r>
              <a:rPr lang="en-US" dirty="0">
                <a:effectLst/>
              </a:rPr>
              <a:t> dan 0.8</a:t>
            </a:r>
            <a:r>
              <a:rPr lang="id-ID" dirty="0">
                <a:effectLst/>
              </a:rPr>
              <a:t>8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positif</a:t>
            </a:r>
            <a:r>
              <a:rPr lang="en-US" dirty="0">
                <a:effectLst/>
              </a:rPr>
              <a:t>.</a:t>
            </a:r>
          </a:p>
          <a:p>
            <a:br>
              <a:rPr lang="en-US" dirty="0">
                <a:effectLst/>
              </a:rPr>
            </a:br>
            <a:br>
              <a:rPr lang="en-US" dirty="0">
                <a:effectLst/>
              </a:rPr>
            </a:b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E4BC3-D5B2-8E9A-8C3B-ADCC39116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4420"/>
            <a:ext cx="4315427" cy="3858163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766F5B71-729E-4CCF-99A0-3B93EF4CB225}"/>
              </a:ext>
            </a:extLst>
          </p:cNvPr>
          <p:cNvSpPr txBox="1"/>
          <p:nvPr/>
        </p:nvSpPr>
        <p:spPr>
          <a:xfrm>
            <a:off x="6596239" y="4613697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6109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id-ID" b="1" i="1" dirty="0"/>
              <a:t>Cross Validation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3261742" y="1074420"/>
            <a:ext cx="5421683" cy="3121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effectLst/>
              </a:rPr>
              <a:t>Kalau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sudah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dalam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tahapan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evaluasi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lakukan</a:t>
            </a:r>
            <a:r>
              <a:rPr lang="en-US" dirty="0">
                <a:effectLst/>
              </a:rPr>
              <a:t> cross validation. Di mana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merotasi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porsi</a:t>
            </a:r>
            <a:r>
              <a:rPr lang="en-US" dirty="0">
                <a:effectLst/>
              </a:rPr>
              <a:t> testing </a:t>
            </a:r>
            <a:r>
              <a:rPr lang="en-US" dirty="0" err="1">
                <a:effectLst/>
              </a:rPr>
              <a:t>dari</a:t>
            </a:r>
            <a:r>
              <a:rPr lang="en-US" dirty="0">
                <a:effectLst/>
              </a:rPr>
              <a:t> dataset agar </a:t>
            </a:r>
            <a:r>
              <a:rPr lang="en-US" dirty="0" err="1">
                <a:effectLst/>
              </a:rPr>
              <a:t>bisa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melihat</a:t>
            </a:r>
            <a:r>
              <a:rPr lang="en-US" dirty="0">
                <a:effectLst/>
              </a:rPr>
              <a:t> model yang </a:t>
            </a:r>
            <a:r>
              <a:rPr lang="en-US" dirty="0" err="1">
                <a:effectLst/>
              </a:rPr>
              <a:t>sudah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buat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untuk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menguji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apakah</a:t>
            </a:r>
            <a:r>
              <a:rPr lang="en-US" dirty="0">
                <a:effectLst/>
              </a:rPr>
              <a:t> model </a:t>
            </a:r>
            <a:r>
              <a:rPr lang="en-US" dirty="0" err="1">
                <a:effectLst/>
              </a:rPr>
              <a:t>tersebut</a:t>
            </a:r>
            <a:r>
              <a:rPr lang="en-US" dirty="0">
                <a:effectLst/>
              </a:rPr>
              <a:t> “</a:t>
            </a:r>
            <a:r>
              <a:rPr lang="en-US" dirty="0" err="1">
                <a:effectLst/>
              </a:rPr>
              <a:t>stabil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atau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ketika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diberikan</a:t>
            </a:r>
            <a:r>
              <a:rPr lang="en-US" dirty="0">
                <a:effectLst/>
              </a:rPr>
              <a:t> dataset yang </a:t>
            </a:r>
            <a:r>
              <a:rPr lang="en-US" dirty="0" err="1">
                <a:effectLst/>
              </a:rPr>
              <a:t>berbeda</a:t>
            </a:r>
            <a:r>
              <a:rPr lang="en-US" dirty="0">
                <a:effectLst/>
              </a:rPr>
              <a:t>.</a:t>
            </a:r>
          </a:p>
          <a:p>
            <a:br>
              <a:rPr lang="en-US" dirty="0">
                <a:effectLst/>
              </a:rPr>
            </a:b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0FAE6-EFC3-D4F5-CE1B-63ECE4126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259" y="1074420"/>
            <a:ext cx="3118315" cy="4069080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1BF90C82-3837-44D4-8CC5-27968F88C581}"/>
              </a:ext>
            </a:extLst>
          </p:cNvPr>
          <p:cNvSpPr txBox="1"/>
          <p:nvPr/>
        </p:nvSpPr>
        <p:spPr>
          <a:xfrm>
            <a:off x="6596239" y="458577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710013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id-ID" b="1" i="1" dirty="0"/>
              <a:t>Cross Validation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7096079" y="1134131"/>
            <a:ext cx="2023772" cy="350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 err="1">
                <a:effectLst/>
              </a:rPr>
              <a:t>Kalau</a:t>
            </a:r>
            <a:r>
              <a:rPr lang="en-US" dirty="0">
                <a:effectLst/>
              </a:rPr>
              <a:t> cross validation </a:t>
            </a:r>
            <a:r>
              <a:rPr lang="en-US" dirty="0" err="1">
                <a:effectLst/>
              </a:rPr>
              <a:t>sudah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selesai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lakukan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id-ID" dirty="0">
                <a:effectLst/>
              </a:rPr>
              <a:t>dapat</a:t>
            </a:r>
            <a:r>
              <a:rPr lang="en-US" dirty="0">
                <a:effectLst/>
              </a:rPr>
              <a:t> </a:t>
            </a:r>
            <a:r>
              <a:rPr lang="id-ID" dirty="0">
                <a:effectLst/>
              </a:rPr>
              <a:t>me</a:t>
            </a:r>
            <a:r>
              <a:rPr lang="en-US" dirty="0" err="1">
                <a:effectLst/>
              </a:rPr>
              <a:t>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beberapa</a:t>
            </a:r>
            <a:r>
              <a:rPr lang="en-US" dirty="0">
                <a:effectLst/>
              </a:rPr>
              <a:t> training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dataset yang </a:t>
            </a:r>
            <a:r>
              <a:rPr lang="en-US" dirty="0" err="1">
                <a:effectLst/>
              </a:rPr>
              <a:t>sama</a:t>
            </a:r>
            <a:r>
              <a:rPr lang="id-ID" dirty="0">
                <a:effectLst/>
              </a:rPr>
              <a:t>.</a:t>
            </a:r>
          </a:p>
          <a:p>
            <a:r>
              <a:rPr lang="id-ID" dirty="0"/>
              <a:t>Lalu d</a:t>
            </a:r>
            <a:r>
              <a:rPr lang="en-US" dirty="0" err="1">
                <a:effectLst/>
              </a:rPr>
              <a:t>apatlah</a:t>
            </a:r>
            <a:r>
              <a:rPr lang="en-US" dirty="0">
                <a:effectLst/>
              </a:rPr>
              <a:t> rata-rata </a:t>
            </a:r>
            <a:r>
              <a:rPr lang="en-US" dirty="0" err="1">
                <a:effectLst/>
              </a:rPr>
              <a:t>akurasi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sampai</a:t>
            </a:r>
            <a:r>
              <a:rPr lang="en-US" dirty="0">
                <a:effectLst/>
              </a:rPr>
              <a:t> uji </a:t>
            </a:r>
            <a:r>
              <a:rPr lang="en-US" dirty="0" err="1">
                <a:effectLst/>
              </a:rPr>
              <a:t>coba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setelah</a:t>
            </a:r>
            <a:r>
              <a:rPr lang="en-US" dirty="0">
                <a:effectLst/>
              </a:rPr>
              <a:t> training dataset ke-5 kali</a:t>
            </a:r>
            <a:r>
              <a:rPr lang="id-ID" dirty="0">
                <a:effectLst/>
              </a:rPr>
              <a:t>.</a:t>
            </a:r>
          </a:p>
          <a:p>
            <a:endParaRPr lang="id-ID" dirty="0"/>
          </a:p>
          <a:p>
            <a:r>
              <a:rPr lang="en-US" dirty="0">
                <a:effectLst/>
              </a:rPr>
              <a:t>Di mana </a:t>
            </a:r>
            <a:r>
              <a:rPr lang="en-US" dirty="0" err="1">
                <a:effectLst/>
              </a:rPr>
              <a:t>hasil</a:t>
            </a:r>
            <a:r>
              <a:rPr lang="en-US" dirty="0">
                <a:effectLst/>
              </a:rPr>
              <a:t> rata-rata </a:t>
            </a:r>
            <a:r>
              <a:rPr lang="en-US" dirty="0" err="1">
                <a:effectLst/>
              </a:rPr>
              <a:t>akurasi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ada</a:t>
            </a:r>
            <a:r>
              <a:rPr lang="en-US" dirty="0">
                <a:effectLst/>
              </a:rPr>
              <a:t> pada </a:t>
            </a:r>
            <a:r>
              <a:rPr lang="en-US" dirty="0" err="1">
                <a:effectLst/>
              </a:rPr>
              <a:t>angka</a:t>
            </a:r>
            <a:r>
              <a:rPr lang="en-US" dirty="0">
                <a:effectLst/>
              </a:rPr>
              <a:t> 0</a:t>
            </a:r>
            <a:r>
              <a:rPr lang="id-ID" dirty="0"/>
              <a:t>.8 yang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menunjukkan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kalau</a:t>
            </a:r>
            <a:r>
              <a:rPr lang="en-US" dirty="0">
                <a:effectLst/>
              </a:rPr>
              <a:t> model</a:t>
            </a:r>
            <a:r>
              <a:rPr lang="id-ID" dirty="0">
                <a:effectLst/>
              </a:rPr>
              <a:t> yang kita buat cukup stabil.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br>
              <a:rPr lang="en-US" dirty="0">
                <a:effectLst/>
              </a:rPr>
            </a:b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9AB12-B886-EC48-17F7-6DB4C6D74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192" y="1135144"/>
            <a:ext cx="3937723" cy="4008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EC81A-608D-CA72-AAA1-2BD2F2A78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063" y="1135144"/>
            <a:ext cx="3170016" cy="4008356"/>
          </a:xfrm>
          <a:prstGeom prst="rect">
            <a:avLst/>
          </a:prstGeom>
        </p:spPr>
      </p:pic>
      <p:sp>
        <p:nvSpPr>
          <p:cNvPr id="10" name="Google Shape;161;p41">
            <a:extLst>
              <a:ext uri="{FF2B5EF4-FFF2-40B4-BE49-F238E27FC236}">
                <a16:creationId xmlns:a16="http://schemas.microsoft.com/office/drawing/2014/main" id="{5C37711F-C9A8-4C5C-9796-41A650E7ADA7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39375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id-ID" b="1" i="1" dirty="0"/>
              <a:t>Prediction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4330586" y="1134131"/>
            <a:ext cx="4789265" cy="350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>
                <a:effectLst/>
              </a:rPr>
              <a:t>Lalu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bisa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lanjut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langkah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prediksi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asumsi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sudah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yakin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model yang </a:t>
            </a:r>
            <a:r>
              <a:rPr lang="en-US" dirty="0" err="1">
                <a:effectLst/>
              </a:rPr>
              <a:t>dibuat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tadi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Prediksi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ini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berfungsi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untuk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melakukan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tes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apakah</a:t>
            </a:r>
            <a:r>
              <a:rPr lang="en-US" dirty="0">
                <a:effectLst/>
              </a:rPr>
              <a:t> model yang </a:t>
            </a:r>
            <a:r>
              <a:rPr lang="en-US" dirty="0" err="1">
                <a:effectLst/>
              </a:rPr>
              <a:t>kita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buat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bisa</a:t>
            </a:r>
            <a:r>
              <a:rPr lang="en-US" dirty="0">
                <a:effectLst/>
              </a:rPr>
              <a:t> “</a:t>
            </a:r>
            <a:r>
              <a:rPr lang="en-US" dirty="0" err="1">
                <a:effectLst/>
              </a:rPr>
              <a:t>berjalan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dengan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baik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atau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tidak</a:t>
            </a:r>
            <a:r>
              <a:rPr lang="en-US" dirty="0">
                <a:effectLst/>
              </a:rPr>
              <a:t>. </a:t>
            </a:r>
          </a:p>
          <a:p>
            <a:br>
              <a:rPr lang="en-US" dirty="0">
                <a:effectLst/>
              </a:rPr>
            </a:b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54455-7FA9-2226-6DFF-245696526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77502"/>
            <a:ext cx="4152900" cy="4106325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1EB49AD4-BDEE-4903-AD04-F1F5C24EE847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395756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4" y="144400"/>
            <a:ext cx="322585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</a:t>
            </a:r>
            <a:endParaRPr lang="id-ID"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id-ID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Neural Network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id-ID" b="1" i="1" dirty="0"/>
              <a:t>Prediction</a:t>
            </a:r>
            <a:endParaRPr lang="en-US" b="1" i="1" dirty="0"/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13966" y="2590615"/>
            <a:ext cx="6568315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id-ID" dirty="0">
                <a:effectLst/>
              </a:rPr>
              <a:t>Lalu dengan contoh yang saya miliki,</a:t>
            </a:r>
          </a:p>
          <a:p>
            <a:r>
              <a:rPr lang="id-ID" dirty="0"/>
              <a:t>Kita dapat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melihat</a:t>
            </a:r>
            <a:r>
              <a:rPr lang="en-US" dirty="0">
                <a:effectLst/>
              </a:rPr>
              <a:t> machine learning </a:t>
            </a:r>
            <a:r>
              <a:rPr lang="en-US" dirty="0" err="1">
                <a:effectLst/>
              </a:rPr>
              <a:t>memprediksi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kalimat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itu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dalam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klasifikasi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apa</a:t>
            </a:r>
            <a:r>
              <a:rPr lang="en-US" dirty="0">
                <a:effectLst/>
              </a:rPr>
              <a:t>. </a:t>
            </a:r>
          </a:p>
          <a:p>
            <a:r>
              <a:rPr lang="id-ID" dirty="0"/>
              <a:t>Dan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hasilnya</a:t>
            </a:r>
            <a:r>
              <a:rPr lang="id-ID" dirty="0">
                <a:effectLst/>
              </a:rPr>
              <a:t> adalah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masuk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ke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klasifikasi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sentimen</a:t>
            </a:r>
            <a:r>
              <a:rPr lang="en-US" dirty="0">
                <a:effectLst/>
              </a:rPr>
              <a:t> </a:t>
            </a:r>
            <a:r>
              <a:rPr lang="id-ID" dirty="0">
                <a:effectLst/>
              </a:rPr>
              <a:t>Positif.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942BC-5685-71C9-F18A-7553ABF21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37063"/>
            <a:ext cx="9144000" cy="1620902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FAC63CE5-39AF-45A9-806C-12E7711BB685}"/>
              </a:ext>
            </a:extLst>
          </p:cNvPr>
          <p:cNvSpPr txBox="1"/>
          <p:nvPr/>
        </p:nvSpPr>
        <p:spPr>
          <a:xfrm>
            <a:off x="6596239" y="4613697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51658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2993550" y="2122726"/>
            <a:ext cx="3325200" cy="1130100"/>
          </a:xfrm>
          <a:prstGeom prst="round2SameRect">
            <a:avLst>
              <a:gd name="adj1" fmla="val 0"/>
              <a:gd name="adj2" fmla="val 1942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2"/>
          <p:cNvSpPr/>
          <p:nvPr/>
        </p:nvSpPr>
        <p:spPr>
          <a:xfrm>
            <a:off x="2993541" y="1819225"/>
            <a:ext cx="33252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2"/>
          <p:cNvSpPr/>
          <p:nvPr/>
        </p:nvSpPr>
        <p:spPr>
          <a:xfrm>
            <a:off x="6036803" y="1899994"/>
            <a:ext cx="132600" cy="13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2"/>
          <p:cNvSpPr/>
          <p:nvPr/>
        </p:nvSpPr>
        <p:spPr>
          <a:xfrm>
            <a:off x="5815674" y="1899994"/>
            <a:ext cx="132600" cy="132600"/>
          </a:xfrm>
          <a:prstGeom prst="ellipse">
            <a:avLst/>
          </a:prstGeom>
          <a:solidFill>
            <a:srgbClr val="00A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2"/>
          <p:cNvSpPr txBox="1"/>
          <p:nvPr/>
        </p:nvSpPr>
        <p:spPr>
          <a:xfrm>
            <a:off x="5214607" y="2265687"/>
            <a:ext cx="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5815675" y="2966946"/>
            <a:ext cx="413400" cy="5016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6132609" y="2181569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2816048" y="2127837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42"/>
          <p:cNvCxnSpPr>
            <a:cxnSpLocks/>
          </p:cNvCxnSpPr>
          <p:nvPr/>
        </p:nvCxnSpPr>
        <p:spPr>
          <a:xfrm flipH="1">
            <a:off x="302182" y="427100"/>
            <a:ext cx="7200000" cy="23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2993550" y="2240250"/>
            <a:ext cx="3325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API MODEL NN</a:t>
            </a:r>
            <a:endParaRPr sz="1100" b="1" dirty="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89833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API : Model NN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" name="Google Shape;164;p41">
            <a:extLst>
              <a:ext uri="{FF2B5EF4-FFF2-40B4-BE49-F238E27FC236}">
                <a16:creationId xmlns:a16="http://schemas.microsoft.com/office/drawing/2014/main" id="{EBCDB6CC-6023-416E-9DE9-B165DB680275}"/>
              </a:ext>
            </a:extLst>
          </p:cNvPr>
          <p:cNvSpPr txBox="1"/>
          <p:nvPr/>
        </p:nvSpPr>
        <p:spPr>
          <a:xfrm>
            <a:off x="4231742" y="844626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API pada NN </a:t>
            </a:r>
            <a:r>
              <a:rPr lang="en-US" dirty="0" err="1">
                <a:solidFill>
                  <a:schemeClr val="tx1"/>
                </a:solidFill>
              </a:rPr>
              <a:t>dibagi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menjadi</a:t>
            </a:r>
            <a:r>
              <a:rPr lang="en-US" dirty="0">
                <a:solidFill>
                  <a:schemeClr val="tx1"/>
                </a:solidFill>
              </a:rPr>
              <a:t> 2 </a:t>
            </a:r>
            <a:r>
              <a:rPr lang="en-US" dirty="0" err="1">
                <a:solidFill>
                  <a:schemeClr val="tx1"/>
                </a:solidFill>
              </a:rPr>
              <a:t>endpoind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yaitu</a:t>
            </a:r>
            <a:r>
              <a:rPr lang="en-US" dirty="0">
                <a:solidFill>
                  <a:schemeClr val="tx1"/>
                </a:solidFill>
              </a:rPr>
              <a:t> input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json dan upload file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Google Shape;164;p41">
            <a:extLst>
              <a:ext uri="{FF2B5EF4-FFF2-40B4-BE49-F238E27FC236}">
                <a16:creationId xmlns:a16="http://schemas.microsoft.com/office/drawing/2014/main" id="{7424A5A2-57DE-4C72-8483-12F09AB2257E}"/>
              </a:ext>
            </a:extLst>
          </p:cNvPr>
          <p:cNvSpPr txBox="1"/>
          <p:nvPr/>
        </p:nvSpPr>
        <p:spPr>
          <a:xfrm>
            <a:off x="4231741" y="1536852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input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json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format {“text”: “kata yang </a:t>
            </a:r>
            <a:r>
              <a:rPr lang="en-US" dirty="0" err="1">
                <a:solidFill>
                  <a:schemeClr val="tx1"/>
                </a:solidFill>
              </a:rPr>
              <a:t>ingin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masukan</a:t>
            </a:r>
            <a:r>
              <a:rPr lang="en-US" dirty="0">
                <a:solidFill>
                  <a:schemeClr val="tx1"/>
                </a:solidFill>
              </a:rPr>
              <a:t>”}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C325CACE-85D3-4C8D-9F0D-3EB07EB7E9B3}"/>
              </a:ext>
            </a:extLst>
          </p:cNvPr>
          <p:cNvSpPr txBox="1"/>
          <p:nvPr/>
        </p:nvSpPr>
        <p:spPr>
          <a:xfrm>
            <a:off x="4824258" y="3079115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mengolah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dengan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mengunakan</a:t>
            </a:r>
            <a:r>
              <a:rPr lang="en-US" dirty="0">
                <a:solidFill>
                  <a:schemeClr val="tx1"/>
                </a:solidFill>
              </a:rPr>
              <a:t> model NN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cari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labelnya</a:t>
            </a:r>
            <a:r>
              <a:rPr lang="en-US" dirty="0">
                <a:solidFill>
                  <a:schemeClr val="tx1"/>
                </a:solidFill>
              </a:rPr>
              <a:t>. Setelah </a:t>
            </a:r>
            <a:r>
              <a:rPr lang="en-US" dirty="0" err="1">
                <a:solidFill>
                  <a:schemeClr val="tx1"/>
                </a:solidFill>
              </a:rPr>
              <a:t>selesai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olah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memasukan</a:t>
            </a:r>
            <a:r>
              <a:rPr lang="en-US" dirty="0">
                <a:solidFill>
                  <a:schemeClr val="tx1"/>
                </a:solidFill>
              </a:rPr>
              <a:t> text dan label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database sql2.db dan </a:t>
            </a:r>
            <a:r>
              <a:rPr lang="en-US" dirty="0" err="1">
                <a:solidFill>
                  <a:schemeClr val="tx1"/>
                </a:solidFill>
              </a:rPr>
              <a:t>menampilkan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JSON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06B835-AEB3-4502-AD66-68350D7E1F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8" t="16193" r="5037"/>
          <a:stretch/>
        </p:blipFill>
        <p:spPr>
          <a:xfrm>
            <a:off x="334057" y="599412"/>
            <a:ext cx="3573380" cy="1850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79EB17-7736-48CC-A78D-F77A0FDA16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53" t="13941" r="5037" b="5755"/>
          <a:stretch/>
        </p:blipFill>
        <p:spPr>
          <a:xfrm>
            <a:off x="334056" y="2586874"/>
            <a:ext cx="4346227" cy="2150062"/>
          </a:xfrm>
          <a:prstGeom prst="rect">
            <a:avLst/>
          </a:prstGeom>
        </p:spPr>
      </p:pic>
      <p:sp>
        <p:nvSpPr>
          <p:cNvPr id="15" name="Google Shape;161;p41">
            <a:extLst>
              <a:ext uri="{FF2B5EF4-FFF2-40B4-BE49-F238E27FC236}">
                <a16:creationId xmlns:a16="http://schemas.microsoft.com/office/drawing/2014/main" id="{9FC3D406-75B8-4C0F-AFDD-8FFD3B02A4E3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646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1051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Data 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579153"/>
            <a:ext cx="5688159" cy="198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dirty="0"/>
              <a:t>Data yang </a:t>
            </a:r>
            <a:r>
              <a:rPr lang="en-US" dirty="0" err="1"/>
              <a:t>dipakai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i="1" dirty="0"/>
              <a:t> </a:t>
            </a:r>
            <a:r>
              <a:rPr lang="en-US" dirty="0" err="1"/>
              <a:t>adalah</a:t>
            </a:r>
            <a:r>
              <a:rPr lang="en-US" dirty="0"/>
              <a:t> data train_preprocessing.txt yang </a:t>
            </a:r>
            <a:r>
              <a:rPr lang="en-US" dirty="0" err="1"/>
              <a:t>memuat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komentar</a:t>
            </a:r>
            <a:r>
              <a:rPr lang="en-US" dirty="0"/>
              <a:t>, data new_kamusalay.csv yang </a:t>
            </a:r>
            <a:r>
              <a:rPr lang="en-US" dirty="0" err="1"/>
              <a:t>memuat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kata slang.</a:t>
            </a:r>
            <a:endParaRPr lang="en-ID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64DA21-6DDF-4FBD-BFB4-545E58DA0E48}"/>
              </a:ext>
            </a:extLst>
          </p:cNvPr>
          <p:cNvSpPr/>
          <p:nvPr/>
        </p:nvSpPr>
        <p:spPr>
          <a:xfrm>
            <a:off x="335047" y="4397608"/>
            <a:ext cx="1779941" cy="3139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new_kamusalay.csv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7DCF54-A43F-496C-B626-6BA75D33733E}"/>
              </a:ext>
            </a:extLst>
          </p:cNvPr>
          <p:cNvSpPr/>
          <p:nvPr/>
        </p:nvSpPr>
        <p:spPr>
          <a:xfrm>
            <a:off x="2219686" y="4397608"/>
            <a:ext cx="3964509" cy="31399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Train_preprocessing.txt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0F4003-D928-4245-BDAD-0B0B8C135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686" y="2097772"/>
            <a:ext cx="3964508" cy="2230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AB97E2-1775-43A4-B05F-A9FD8C7406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806" r="72671" b="5954"/>
          <a:stretch/>
        </p:blipFill>
        <p:spPr>
          <a:xfrm>
            <a:off x="461355" y="2328117"/>
            <a:ext cx="1525334" cy="1985403"/>
          </a:xfrm>
          <a:prstGeom prst="rect">
            <a:avLst/>
          </a:prstGeom>
        </p:spPr>
      </p:pic>
      <p:sp>
        <p:nvSpPr>
          <p:cNvPr id="11" name="Google Shape;161;p41">
            <a:extLst>
              <a:ext uri="{FF2B5EF4-FFF2-40B4-BE49-F238E27FC236}">
                <a16:creationId xmlns:a16="http://schemas.microsoft.com/office/drawing/2014/main" id="{38214745-AFD1-464D-903C-C24E52CCD8DF}"/>
              </a:ext>
            </a:extLst>
          </p:cNvPr>
          <p:cNvSpPr txBox="1"/>
          <p:nvPr/>
        </p:nvSpPr>
        <p:spPr>
          <a:xfrm>
            <a:off x="6624165" y="4613880"/>
            <a:ext cx="2505869" cy="55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582012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API : Model NN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" name="Google Shape;164;p41">
            <a:extLst>
              <a:ext uri="{FF2B5EF4-FFF2-40B4-BE49-F238E27FC236}">
                <a16:creationId xmlns:a16="http://schemas.microsoft.com/office/drawing/2014/main" id="{7424A5A2-57DE-4C72-8483-12F09AB2257E}"/>
              </a:ext>
            </a:extLst>
          </p:cNvPr>
          <p:cNvSpPr txBox="1"/>
          <p:nvPr/>
        </p:nvSpPr>
        <p:spPr>
          <a:xfrm>
            <a:off x="5016764" y="1435430"/>
            <a:ext cx="3728992" cy="477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upload </a:t>
            </a:r>
            <a:r>
              <a:rPr lang="en-US" dirty="0" err="1">
                <a:solidFill>
                  <a:schemeClr val="tx1"/>
                </a:solidFill>
              </a:rPr>
              <a:t>dapat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memasukan</a:t>
            </a:r>
            <a:r>
              <a:rPr lang="en-US" dirty="0">
                <a:solidFill>
                  <a:schemeClr val="tx1"/>
                </a:solidFill>
              </a:rPr>
              <a:t> data.csv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C325CACE-85D3-4C8D-9F0D-3EB07EB7E9B3}"/>
              </a:ext>
            </a:extLst>
          </p:cNvPr>
          <p:cNvSpPr txBox="1"/>
          <p:nvPr/>
        </p:nvSpPr>
        <p:spPr>
          <a:xfrm>
            <a:off x="5016764" y="3079115"/>
            <a:ext cx="3957083" cy="44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Sistem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akan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membaca</a:t>
            </a:r>
            <a:r>
              <a:rPr lang="en-US" dirty="0">
                <a:solidFill>
                  <a:schemeClr val="tx1"/>
                </a:solidFill>
              </a:rPr>
              <a:t> data.csv dan </a:t>
            </a:r>
            <a:r>
              <a:rPr lang="en-US" dirty="0" err="1">
                <a:solidFill>
                  <a:schemeClr val="tx1"/>
                </a:solidFill>
              </a:rPr>
              <a:t>memprosesnya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untuk</a:t>
            </a:r>
            <a:r>
              <a:rPr lang="en-US" dirty="0">
                <a:solidFill>
                  <a:schemeClr val="tx1"/>
                </a:solidFill>
              </a:rPr>
              <a:t> di </a:t>
            </a:r>
            <a:r>
              <a:rPr lang="en-US" dirty="0" err="1">
                <a:solidFill>
                  <a:schemeClr val="tx1"/>
                </a:solidFill>
              </a:rPr>
              <a:t>cari</a:t>
            </a:r>
            <a:r>
              <a:rPr lang="en-US" dirty="0">
                <a:solidFill>
                  <a:schemeClr val="tx1"/>
                </a:solidFill>
              </a:rPr>
              <a:t> label </a:t>
            </a:r>
            <a:r>
              <a:rPr lang="en-US" dirty="0" err="1">
                <a:solidFill>
                  <a:schemeClr val="tx1"/>
                </a:solidFill>
              </a:rPr>
              <a:t>menggunakan</a:t>
            </a:r>
            <a:r>
              <a:rPr lang="en-US" dirty="0">
                <a:solidFill>
                  <a:schemeClr val="tx1"/>
                </a:solidFill>
              </a:rPr>
              <a:t> model NN. </a:t>
            </a:r>
            <a:r>
              <a:rPr lang="en-US" dirty="0" err="1">
                <a:solidFill>
                  <a:schemeClr val="tx1"/>
                </a:solidFill>
              </a:rPr>
              <a:t>Kemudian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memasukannya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database sql2.db dan </a:t>
            </a:r>
            <a:r>
              <a:rPr lang="en-US" dirty="0" err="1">
                <a:solidFill>
                  <a:schemeClr val="tx1"/>
                </a:solidFill>
              </a:rPr>
              <a:t>menampilkannya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dalam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bentuk</a:t>
            </a:r>
            <a:r>
              <a:rPr lang="en-US" dirty="0">
                <a:solidFill>
                  <a:schemeClr val="tx1"/>
                </a:solidFill>
              </a:rPr>
              <a:t> JSON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33D89-AE15-4347-A33A-7A9ADD66F5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6" t="13942" r="5037" b="8305"/>
          <a:stretch/>
        </p:blipFill>
        <p:spPr>
          <a:xfrm>
            <a:off x="398245" y="717101"/>
            <a:ext cx="3548113" cy="1712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43B34-5E35-4873-BAB0-29668E6402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56" t="33546" r="5037" b="8304"/>
          <a:stretch/>
        </p:blipFill>
        <p:spPr>
          <a:xfrm>
            <a:off x="398244" y="2674607"/>
            <a:ext cx="4448375" cy="1605867"/>
          </a:xfrm>
          <a:prstGeom prst="rect">
            <a:avLst/>
          </a:prstGeom>
        </p:spPr>
      </p:pic>
      <p:sp>
        <p:nvSpPr>
          <p:cNvPr id="12" name="Google Shape;161;p41">
            <a:extLst>
              <a:ext uri="{FF2B5EF4-FFF2-40B4-BE49-F238E27FC236}">
                <a16:creationId xmlns:a16="http://schemas.microsoft.com/office/drawing/2014/main" id="{460771E9-BA71-499A-9D71-E129895B543A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301260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2993550" y="2122726"/>
            <a:ext cx="3325200" cy="1130100"/>
          </a:xfrm>
          <a:prstGeom prst="round2SameRect">
            <a:avLst>
              <a:gd name="adj1" fmla="val 0"/>
              <a:gd name="adj2" fmla="val 1942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2"/>
          <p:cNvSpPr/>
          <p:nvPr/>
        </p:nvSpPr>
        <p:spPr>
          <a:xfrm>
            <a:off x="2993541" y="1819225"/>
            <a:ext cx="33252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2"/>
          <p:cNvSpPr/>
          <p:nvPr/>
        </p:nvSpPr>
        <p:spPr>
          <a:xfrm>
            <a:off x="6036803" y="1899994"/>
            <a:ext cx="132600" cy="13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2"/>
          <p:cNvSpPr/>
          <p:nvPr/>
        </p:nvSpPr>
        <p:spPr>
          <a:xfrm>
            <a:off x="5815674" y="1899994"/>
            <a:ext cx="132600" cy="132600"/>
          </a:xfrm>
          <a:prstGeom prst="ellipse">
            <a:avLst/>
          </a:prstGeom>
          <a:solidFill>
            <a:srgbClr val="00A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2"/>
          <p:cNvSpPr txBox="1"/>
          <p:nvPr/>
        </p:nvSpPr>
        <p:spPr>
          <a:xfrm>
            <a:off x="5214607" y="2265687"/>
            <a:ext cx="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5815675" y="2966946"/>
            <a:ext cx="413400" cy="5016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6132609" y="2181569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2816048" y="2127837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42"/>
          <p:cNvCxnSpPr>
            <a:cxnSpLocks/>
          </p:cNvCxnSpPr>
          <p:nvPr/>
        </p:nvCxnSpPr>
        <p:spPr>
          <a:xfrm flipH="1">
            <a:off x="302182" y="427100"/>
            <a:ext cx="7200000" cy="23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2993550" y="2240250"/>
            <a:ext cx="3325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Kesimpulan</a:t>
            </a:r>
            <a:endParaRPr sz="1100" b="1" dirty="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49249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52400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2499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KESIMPULAN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7379CA6-614C-4BE0-80E0-37454FE59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04054"/>
            <a:ext cx="8520600" cy="792600"/>
          </a:xfrm>
        </p:spPr>
        <p:txBody>
          <a:bodyPr/>
          <a:lstStyle/>
          <a:p>
            <a:pPr marL="571500" indent="-4572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Baik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pemodelan</a:t>
            </a:r>
            <a:r>
              <a:rPr lang="en-US" sz="1600" dirty="0">
                <a:solidFill>
                  <a:schemeClr val="tx1"/>
                </a:solidFill>
              </a:rPr>
              <a:t> LSTM dan NN yang </a:t>
            </a:r>
            <a:r>
              <a:rPr lang="en-US" sz="1600" dirty="0" err="1">
                <a:solidFill>
                  <a:schemeClr val="tx1"/>
                </a:solidFill>
              </a:rPr>
              <a:t>dibuat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menampilkan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hasil</a:t>
            </a:r>
            <a:r>
              <a:rPr lang="en-US" sz="1600" dirty="0">
                <a:solidFill>
                  <a:schemeClr val="tx1"/>
                </a:solidFill>
              </a:rPr>
              <a:t> label </a:t>
            </a:r>
            <a:r>
              <a:rPr lang="en-US" sz="1600" dirty="0" err="1">
                <a:solidFill>
                  <a:schemeClr val="tx1"/>
                </a:solidFill>
              </a:rPr>
              <a:t>poritif</a:t>
            </a:r>
            <a:r>
              <a:rPr lang="en-US" sz="1600" dirty="0">
                <a:solidFill>
                  <a:schemeClr val="tx1"/>
                </a:solidFill>
              </a:rPr>
              <a:t>/negative/neutral pada data yang </a:t>
            </a:r>
            <a:r>
              <a:rPr lang="en-US" sz="1600" dirty="0" err="1">
                <a:solidFill>
                  <a:schemeClr val="tx1"/>
                </a:solidFill>
              </a:rPr>
              <a:t>dimasukan</a:t>
            </a:r>
            <a:endParaRPr lang="en-US" sz="1600" dirty="0">
              <a:solidFill>
                <a:schemeClr val="tx1"/>
              </a:solidFill>
            </a:endParaRPr>
          </a:p>
          <a:p>
            <a:pPr marL="571500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Pada </a:t>
            </a:r>
            <a:r>
              <a:rPr lang="en-US" sz="1600" dirty="0" err="1">
                <a:solidFill>
                  <a:schemeClr val="tx1"/>
                </a:solidFill>
              </a:rPr>
              <a:t>pemodelan</a:t>
            </a:r>
            <a:r>
              <a:rPr lang="en-US" sz="1600" dirty="0">
                <a:solidFill>
                  <a:schemeClr val="tx1"/>
                </a:solidFill>
              </a:rPr>
              <a:t> LSTM </a:t>
            </a:r>
            <a:r>
              <a:rPr lang="en-US" sz="1600" dirty="0" err="1">
                <a:solidFill>
                  <a:schemeClr val="tx1"/>
                </a:solidFill>
              </a:rPr>
              <a:t>dengan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mengguakan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iterasi</a:t>
            </a:r>
            <a:r>
              <a:rPr lang="en-US" sz="1600" dirty="0">
                <a:solidFill>
                  <a:schemeClr val="tx1"/>
                </a:solidFill>
              </a:rPr>
              <a:t> 10 dan </a:t>
            </a:r>
            <a:r>
              <a:rPr lang="en-ID" sz="1600" dirty="0" err="1">
                <a:solidFill>
                  <a:schemeClr val="tx1"/>
                </a:solidFill>
              </a:rPr>
              <a:t>val_categorical_accuracy</a:t>
            </a:r>
            <a:r>
              <a:rPr lang="en-ID" sz="1600" dirty="0">
                <a:solidFill>
                  <a:schemeClr val="tx1"/>
                </a:solidFill>
              </a:rPr>
              <a:t> &gt; 0.9 </a:t>
            </a:r>
            <a:r>
              <a:rPr lang="en-ID" sz="1600" dirty="0" err="1">
                <a:solidFill>
                  <a:schemeClr val="tx1"/>
                </a:solidFill>
              </a:rPr>
              <a:t>memiliki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ID" sz="1600" dirty="0" err="1">
                <a:solidFill>
                  <a:schemeClr val="tx1"/>
                </a:solidFill>
              </a:rPr>
              <a:t>grafik</a:t>
            </a:r>
            <a:r>
              <a:rPr lang="en-ID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 data train yang </a:t>
            </a:r>
            <a:r>
              <a:rPr lang="en-US" sz="1600" dirty="0" err="1">
                <a:solidFill>
                  <a:schemeClr val="tx1"/>
                </a:solidFill>
              </a:rPr>
              <a:t>cenderung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mengalami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peningkatan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akurasi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signifikan</a:t>
            </a:r>
            <a:r>
              <a:rPr lang="en-US" sz="1600" dirty="0">
                <a:solidFill>
                  <a:schemeClr val="tx1"/>
                </a:solidFill>
              </a:rPr>
              <a:t> pada </a:t>
            </a:r>
            <a:r>
              <a:rPr lang="en-US" sz="1600" dirty="0" err="1">
                <a:solidFill>
                  <a:schemeClr val="tx1"/>
                </a:solidFill>
              </a:rPr>
              <a:t>iterasi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pertama</a:t>
            </a:r>
            <a:r>
              <a:rPr lang="en-US" sz="1600" dirty="0">
                <a:solidFill>
                  <a:schemeClr val="tx1"/>
                </a:solidFill>
              </a:rPr>
              <a:t> dan </a:t>
            </a:r>
            <a:r>
              <a:rPr lang="en-US" sz="1600" dirty="0" err="1">
                <a:solidFill>
                  <a:schemeClr val="tx1"/>
                </a:solidFill>
              </a:rPr>
              <a:t>kedua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serta</a:t>
            </a:r>
            <a:r>
              <a:rPr lang="en-US" sz="1600" dirty="0">
                <a:solidFill>
                  <a:schemeClr val="tx1"/>
                </a:solidFill>
              </a:rPr>
              <a:t> data </a:t>
            </a:r>
            <a:r>
              <a:rPr lang="en-US" sz="1600" dirty="0" err="1">
                <a:solidFill>
                  <a:schemeClr val="tx1"/>
                </a:solidFill>
              </a:rPr>
              <a:t>validasi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mengalami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penurunan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akurasi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iterasi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pertama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sampai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kedua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kemudian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mengalami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peningkatan</a:t>
            </a:r>
            <a:r>
              <a:rPr lang="en-US" sz="1600" dirty="0">
                <a:solidFill>
                  <a:schemeClr val="tx1"/>
                </a:solidFill>
              </a:rPr>
              <a:t> pada </a:t>
            </a:r>
            <a:r>
              <a:rPr lang="en-US" sz="1600" dirty="0" err="1">
                <a:solidFill>
                  <a:schemeClr val="tx1"/>
                </a:solidFill>
              </a:rPr>
              <a:t>iterasi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selanjutnya</a:t>
            </a:r>
            <a:endParaRPr lang="en-US" sz="1600" dirty="0">
              <a:solidFill>
                <a:schemeClr val="tx1"/>
              </a:solidFill>
            </a:endParaRPr>
          </a:p>
          <a:p>
            <a:pPr marL="571500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loss pada data train </a:t>
            </a:r>
            <a:r>
              <a:rPr lang="en-US" sz="1600" dirty="0" err="1">
                <a:solidFill>
                  <a:schemeClr val="tx1"/>
                </a:solidFill>
              </a:rPr>
              <a:t>mengalami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penurunan</a:t>
            </a:r>
            <a:r>
              <a:rPr lang="en-US" sz="1600" dirty="0">
                <a:solidFill>
                  <a:schemeClr val="tx1"/>
                </a:solidFill>
              </a:rPr>
              <a:t> di </a:t>
            </a:r>
            <a:r>
              <a:rPr lang="en-US" sz="1600" dirty="0" err="1">
                <a:solidFill>
                  <a:schemeClr val="tx1"/>
                </a:solidFill>
              </a:rPr>
              <a:t>setiap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iterasi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Sedangkan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val_loss</a:t>
            </a:r>
            <a:r>
              <a:rPr lang="en-US" sz="1600" dirty="0">
                <a:solidFill>
                  <a:schemeClr val="tx1"/>
                </a:solidFill>
              </a:rPr>
              <a:t> data </a:t>
            </a:r>
            <a:r>
              <a:rPr lang="en-US" sz="1600" dirty="0" err="1">
                <a:solidFill>
                  <a:schemeClr val="tx1"/>
                </a:solidFill>
              </a:rPr>
              <a:t>val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mengalami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peningkatan</a:t>
            </a:r>
            <a:r>
              <a:rPr lang="en-US" sz="1600" dirty="0">
                <a:solidFill>
                  <a:schemeClr val="tx1"/>
                </a:solidFill>
              </a:rPr>
              <a:t> di </a:t>
            </a:r>
            <a:r>
              <a:rPr lang="en-US" sz="1600" dirty="0" err="1">
                <a:solidFill>
                  <a:schemeClr val="tx1"/>
                </a:solidFill>
              </a:rPr>
              <a:t>setiap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iterasinya</a:t>
            </a:r>
            <a:r>
              <a:rPr lang="en-US" sz="1600" dirty="0">
                <a:solidFill>
                  <a:schemeClr val="tx1"/>
                </a:solidFill>
              </a:rPr>
              <a:t> pada </a:t>
            </a:r>
            <a:r>
              <a:rPr lang="en-US" sz="1600" dirty="0" err="1">
                <a:solidFill>
                  <a:schemeClr val="tx1"/>
                </a:solidFill>
              </a:rPr>
              <a:t>pemodelan</a:t>
            </a:r>
            <a:r>
              <a:rPr lang="en-US" sz="1600" dirty="0">
                <a:solidFill>
                  <a:schemeClr val="tx1"/>
                </a:solidFill>
              </a:rPr>
              <a:t> LSTM</a:t>
            </a:r>
          </a:p>
          <a:p>
            <a:pPr marL="571500" indent="-457200" algn="l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tx1"/>
                </a:solidFill>
              </a:rPr>
              <a:t>Meski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sudah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melakukan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pelabelan</a:t>
            </a:r>
            <a:r>
              <a:rPr lang="en-US" sz="1600" dirty="0">
                <a:solidFill>
                  <a:schemeClr val="tx1"/>
                </a:solidFill>
              </a:rPr>
              <a:t> dan </a:t>
            </a:r>
            <a:r>
              <a:rPr lang="en-US" sz="1600" dirty="0" err="1">
                <a:solidFill>
                  <a:schemeClr val="tx1"/>
                </a:solidFill>
              </a:rPr>
              <a:t>memiliki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akurasi</a:t>
            </a:r>
            <a:r>
              <a:rPr lang="en-US" sz="1600" dirty="0">
                <a:solidFill>
                  <a:schemeClr val="tx1"/>
                </a:solidFill>
              </a:rPr>
              <a:t> di </a:t>
            </a:r>
            <a:r>
              <a:rPr lang="en-US" sz="1600" dirty="0" err="1">
                <a:solidFill>
                  <a:schemeClr val="tx1"/>
                </a:solidFill>
              </a:rPr>
              <a:t>atas</a:t>
            </a:r>
            <a:r>
              <a:rPr lang="en-US" sz="1600" dirty="0">
                <a:solidFill>
                  <a:schemeClr val="tx1"/>
                </a:solidFill>
              </a:rPr>
              <a:t> 85%. </a:t>
            </a:r>
            <a:r>
              <a:rPr lang="en-US" sz="1600" dirty="0" err="1">
                <a:solidFill>
                  <a:schemeClr val="tx1"/>
                </a:solidFill>
              </a:rPr>
              <a:t>Tetapi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masih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ada</a:t>
            </a:r>
            <a:r>
              <a:rPr lang="en-US" sz="1600" dirty="0">
                <a:solidFill>
                  <a:schemeClr val="tx1"/>
                </a:solidFill>
              </a:rPr>
              <a:t> kata yang di </a:t>
            </a:r>
            <a:r>
              <a:rPr lang="en-US" sz="1600" dirty="0" err="1">
                <a:solidFill>
                  <a:schemeClr val="tx1"/>
                </a:solidFill>
              </a:rPr>
              <a:t>labeli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tidak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sesuai</a:t>
            </a:r>
            <a:endParaRPr lang="en-US" sz="1600" dirty="0">
              <a:solidFill>
                <a:schemeClr val="tx1"/>
              </a:solidFill>
            </a:endParaRPr>
          </a:p>
          <a:p>
            <a:pPr marL="571500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Pada </a:t>
            </a:r>
            <a:r>
              <a:rPr lang="en-US" sz="1600" dirty="0" err="1">
                <a:solidFill>
                  <a:schemeClr val="tx1"/>
                </a:solidFill>
              </a:rPr>
              <a:t>Pemodelan</a:t>
            </a:r>
            <a:r>
              <a:rPr lang="en-US" sz="1600" dirty="0">
                <a:solidFill>
                  <a:schemeClr val="tx1"/>
                </a:solidFill>
              </a:rPr>
              <a:t> NN, p</a:t>
            </a:r>
            <a:r>
              <a:rPr lang="id-ID" sz="1600" dirty="0">
                <a:solidFill>
                  <a:schemeClr val="tx1"/>
                </a:solidFill>
              </a:rPr>
              <a:t>recision </a:t>
            </a:r>
            <a:r>
              <a:rPr lang="en-US" sz="1600" dirty="0">
                <a:solidFill>
                  <a:schemeClr val="tx1"/>
                </a:solidFill>
              </a:rPr>
              <a:t>punya </a:t>
            </a:r>
            <a:r>
              <a:rPr lang="en-US" sz="1600" dirty="0" err="1">
                <a:solidFill>
                  <a:schemeClr val="tx1"/>
                </a:solidFill>
              </a:rPr>
              <a:t>nilai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cukup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bagus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dibanding</a:t>
            </a:r>
            <a:r>
              <a:rPr lang="en-US" sz="1600" dirty="0">
                <a:solidFill>
                  <a:schemeClr val="tx1"/>
                </a:solidFill>
              </a:rPr>
              <a:t> 3 </a:t>
            </a:r>
            <a:r>
              <a:rPr lang="en-US" sz="1600" dirty="0" err="1">
                <a:solidFill>
                  <a:schemeClr val="tx1"/>
                </a:solidFill>
              </a:rPr>
              <a:t>metode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lainnya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  <a:r>
              <a:rPr lang="id-ID" sz="1600" dirty="0">
                <a:solidFill>
                  <a:schemeClr val="tx1"/>
                </a:solidFill>
              </a:rPr>
              <a:t>K</a:t>
            </a:r>
            <a:r>
              <a:rPr lang="en-US" sz="1600" dirty="0">
                <a:solidFill>
                  <a:schemeClr val="tx1"/>
                </a:solidFill>
              </a:rPr>
              <a:t>arena </a:t>
            </a:r>
            <a:r>
              <a:rPr lang="en-US" sz="1600" dirty="0" err="1">
                <a:solidFill>
                  <a:schemeClr val="tx1"/>
                </a:solidFill>
              </a:rPr>
              <a:t>nilai</a:t>
            </a:r>
            <a:r>
              <a:rPr lang="en-US" sz="1600" dirty="0">
                <a:solidFill>
                  <a:schemeClr val="tx1"/>
                </a:solidFill>
              </a:rPr>
              <a:t> p</a:t>
            </a:r>
            <a:r>
              <a:rPr lang="id-ID" sz="1600" dirty="0">
                <a:solidFill>
                  <a:schemeClr val="tx1"/>
                </a:solidFill>
              </a:rPr>
              <a:t>recision</a:t>
            </a:r>
            <a:r>
              <a:rPr lang="en-US" sz="1600" dirty="0">
                <a:solidFill>
                  <a:schemeClr val="tx1"/>
                </a:solidFill>
              </a:rPr>
              <a:t> pada </a:t>
            </a:r>
            <a:r>
              <a:rPr lang="en-US" sz="1600" dirty="0" err="1">
                <a:solidFill>
                  <a:schemeClr val="tx1"/>
                </a:solidFill>
              </a:rPr>
              <a:t>masing-masing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klasifikasi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mulai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0.</a:t>
            </a:r>
            <a:r>
              <a:rPr lang="id-ID" sz="1600" dirty="0">
                <a:solidFill>
                  <a:schemeClr val="tx1"/>
                </a:solidFill>
              </a:rPr>
              <a:t>77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negatif</a:t>
            </a:r>
            <a:r>
              <a:rPr lang="en-US" sz="1600" dirty="0">
                <a:solidFill>
                  <a:schemeClr val="tx1"/>
                </a:solidFill>
              </a:rPr>
              <a:t>, 0.</a:t>
            </a:r>
            <a:r>
              <a:rPr lang="id-ID" sz="1600" dirty="0">
                <a:solidFill>
                  <a:schemeClr val="tx1"/>
                </a:solidFill>
              </a:rPr>
              <a:t>71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netral</a:t>
            </a:r>
            <a:r>
              <a:rPr lang="en-US" sz="1600" dirty="0">
                <a:solidFill>
                  <a:schemeClr val="tx1"/>
                </a:solidFill>
              </a:rPr>
              <a:t> dan 0.8</a:t>
            </a:r>
            <a:r>
              <a:rPr lang="id-ID" sz="1600" dirty="0">
                <a:solidFill>
                  <a:schemeClr val="tx1"/>
                </a:solidFill>
              </a:rPr>
              <a:t>8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positif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marL="571500" indent="-4572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Setelah </a:t>
            </a:r>
            <a:r>
              <a:rPr lang="en-US" sz="1600" dirty="0" err="1">
                <a:solidFill>
                  <a:schemeClr val="tx1"/>
                </a:solidFill>
              </a:rPr>
              <a:t>dilakukan</a:t>
            </a:r>
            <a:r>
              <a:rPr lang="en-US" sz="1600" dirty="0">
                <a:solidFill>
                  <a:schemeClr val="tx1"/>
                </a:solidFill>
              </a:rPr>
              <a:t> cross validation </a:t>
            </a:r>
            <a:r>
              <a:rPr lang="en-US" sz="1600" dirty="0" err="1">
                <a:solidFill>
                  <a:schemeClr val="tx1"/>
                </a:solidFill>
              </a:rPr>
              <a:t>maka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dihasilkan</a:t>
            </a:r>
            <a:r>
              <a:rPr lang="en-US" sz="1600" dirty="0">
                <a:solidFill>
                  <a:schemeClr val="tx1"/>
                </a:solidFill>
              </a:rPr>
              <a:t> rata-rata </a:t>
            </a:r>
            <a:r>
              <a:rPr lang="en-US" sz="1600" dirty="0" err="1">
                <a:solidFill>
                  <a:schemeClr val="tx1"/>
                </a:solidFill>
              </a:rPr>
              <a:t>akurasi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ada</a:t>
            </a:r>
            <a:r>
              <a:rPr lang="en-US" sz="1600" dirty="0">
                <a:solidFill>
                  <a:schemeClr val="tx1"/>
                </a:solidFill>
              </a:rPr>
              <a:t> pada </a:t>
            </a:r>
            <a:r>
              <a:rPr lang="en-US" sz="1600" dirty="0" err="1">
                <a:solidFill>
                  <a:schemeClr val="tx1"/>
                </a:solidFill>
              </a:rPr>
              <a:t>angka</a:t>
            </a:r>
            <a:r>
              <a:rPr lang="en-US" sz="1600" dirty="0">
                <a:solidFill>
                  <a:schemeClr val="tx1"/>
                </a:solidFill>
              </a:rPr>
              <a:t> 0</a:t>
            </a:r>
            <a:r>
              <a:rPr lang="id-ID" sz="1600" dirty="0">
                <a:solidFill>
                  <a:schemeClr val="tx1"/>
                </a:solidFill>
              </a:rPr>
              <a:t>.8 yang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menunjukkan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kalau</a:t>
            </a:r>
            <a:r>
              <a:rPr lang="en-US" sz="1600" dirty="0">
                <a:solidFill>
                  <a:schemeClr val="tx1"/>
                </a:solidFill>
              </a:rPr>
              <a:t> model</a:t>
            </a:r>
            <a:r>
              <a:rPr lang="id-ID" sz="1600" dirty="0">
                <a:solidFill>
                  <a:schemeClr val="tx1"/>
                </a:solidFill>
              </a:rPr>
              <a:t> yang kita buat cukup stabil.</a:t>
            </a:r>
            <a:endParaRPr lang="en-US" sz="1600" dirty="0">
              <a:solidFill>
                <a:schemeClr val="tx1"/>
              </a:solidFill>
            </a:endParaRPr>
          </a:p>
          <a:p>
            <a:pPr marL="571500" indent="-4572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571500" indent="-4572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571500" indent="-457200" algn="l">
              <a:buFont typeface="Arial" panose="020B0604020202020204" pitchFamily="34" charset="0"/>
              <a:buChar char="•"/>
            </a:pPr>
            <a:endParaRPr lang="en-ID" sz="1600" dirty="0">
              <a:solidFill>
                <a:schemeClr val="tx1"/>
              </a:solidFill>
            </a:endParaRPr>
          </a:p>
          <a:p>
            <a:pPr marL="571500" indent="-457200" algn="l">
              <a:buFont typeface="Arial" panose="020B0604020202020204" pitchFamily="34" charset="0"/>
              <a:buChar char="•"/>
            </a:pPr>
            <a:endParaRPr lang="en-ID" sz="1600" dirty="0">
              <a:solidFill>
                <a:schemeClr val="tx1"/>
              </a:solidFill>
            </a:endParaRPr>
          </a:p>
          <a:p>
            <a:pPr marL="571500" indent="-457200" algn="l">
              <a:buFont typeface="Arial" panose="020B0604020202020204" pitchFamily="34" charset="0"/>
              <a:buChar char="•"/>
            </a:pPr>
            <a:endParaRPr lang="en-ID" sz="1600" dirty="0">
              <a:solidFill>
                <a:schemeClr val="tx1"/>
              </a:solidFill>
            </a:endParaRPr>
          </a:p>
          <a:p>
            <a:pPr marL="571500" indent="-457200" algn="l">
              <a:buFont typeface="Arial" panose="020B0604020202020204" pitchFamily="34" charset="0"/>
              <a:buChar char="•"/>
            </a:pPr>
            <a:endParaRPr lang="en-ID" sz="1600" dirty="0">
              <a:solidFill>
                <a:schemeClr val="tx1"/>
              </a:solidFill>
            </a:endParaRPr>
          </a:p>
        </p:txBody>
      </p:sp>
      <p:sp>
        <p:nvSpPr>
          <p:cNvPr id="15" name="Google Shape;161;p41">
            <a:extLst>
              <a:ext uri="{FF2B5EF4-FFF2-40B4-BE49-F238E27FC236}">
                <a16:creationId xmlns:a16="http://schemas.microsoft.com/office/drawing/2014/main" id="{7358063B-5152-4C7C-B82D-FC9F8853E96D}"/>
              </a:ext>
            </a:extLst>
          </p:cNvPr>
          <p:cNvSpPr txBox="1"/>
          <p:nvPr/>
        </p:nvSpPr>
        <p:spPr>
          <a:xfrm>
            <a:off x="6596239" y="459275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63518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2"/>
          <p:cNvSpPr/>
          <p:nvPr/>
        </p:nvSpPr>
        <p:spPr>
          <a:xfrm>
            <a:off x="6036803" y="1899994"/>
            <a:ext cx="132600" cy="13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2"/>
          <p:cNvSpPr/>
          <p:nvPr/>
        </p:nvSpPr>
        <p:spPr>
          <a:xfrm>
            <a:off x="5815674" y="1899994"/>
            <a:ext cx="132600" cy="132600"/>
          </a:xfrm>
          <a:prstGeom prst="ellipse">
            <a:avLst/>
          </a:prstGeom>
          <a:solidFill>
            <a:srgbClr val="00A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2"/>
          <p:cNvSpPr txBox="1"/>
          <p:nvPr/>
        </p:nvSpPr>
        <p:spPr>
          <a:xfrm>
            <a:off x="5214607" y="2265687"/>
            <a:ext cx="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5815675" y="2966946"/>
            <a:ext cx="413400" cy="5016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6132609" y="2181569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cxnSp>
        <p:nvCxnSpPr>
          <p:cNvPr id="197" name="Google Shape;197;p42"/>
          <p:cNvCxnSpPr>
            <a:cxnSpLocks/>
          </p:cNvCxnSpPr>
          <p:nvPr/>
        </p:nvCxnSpPr>
        <p:spPr>
          <a:xfrm flipH="1">
            <a:off x="302182" y="427100"/>
            <a:ext cx="7200000" cy="23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407;p54">
            <a:extLst>
              <a:ext uri="{FF2B5EF4-FFF2-40B4-BE49-F238E27FC236}">
                <a16:creationId xmlns:a16="http://schemas.microsoft.com/office/drawing/2014/main" id="{CBCC3617-2A0A-4470-AA24-A556AA5316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82151" y="1142496"/>
            <a:ext cx="4907226" cy="374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402;p54">
            <a:extLst>
              <a:ext uri="{FF2B5EF4-FFF2-40B4-BE49-F238E27FC236}">
                <a16:creationId xmlns:a16="http://schemas.microsoft.com/office/drawing/2014/main" id="{021DA534-D625-479D-A995-DA7CBD700D36}"/>
              </a:ext>
            </a:extLst>
          </p:cNvPr>
          <p:cNvSpPr txBox="1"/>
          <p:nvPr/>
        </p:nvSpPr>
        <p:spPr>
          <a:xfrm>
            <a:off x="484625" y="1311700"/>
            <a:ext cx="4149600" cy="27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Terima kasih</a:t>
            </a:r>
            <a:endParaRPr sz="2100" b="0" i="0" u="none" strike="noStrike" cap="none" dirty="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  <p:extLst>
      <p:ext uri="{BB962C8B-B14F-4D97-AF65-F5344CB8AC3E}">
        <p14:creationId xmlns:p14="http://schemas.microsoft.com/office/powerpoint/2010/main" val="260840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1A79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/>
          <p:nvPr/>
        </p:nvSpPr>
        <p:spPr>
          <a:xfrm>
            <a:off x="2993550" y="2122726"/>
            <a:ext cx="3325200" cy="1130100"/>
          </a:xfrm>
          <a:prstGeom prst="round2SameRect">
            <a:avLst>
              <a:gd name="adj1" fmla="val 0"/>
              <a:gd name="adj2" fmla="val 19420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42"/>
          <p:cNvSpPr/>
          <p:nvPr/>
        </p:nvSpPr>
        <p:spPr>
          <a:xfrm>
            <a:off x="2993541" y="1819225"/>
            <a:ext cx="3325200" cy="294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F1F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42"/>
          <p:cNvSpPr/>
          <p:nvPr/>
        </p:nvSpPr>
        <p:spPr>
          <a:xfrm>
            <a:off x="6036803" y="1899994"/>
            <a:ext cx="132600" cy="1326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2"/>
          <p:cNvSpPr/>
          <p:nvPr/>
        </p:nvSpPr>
        <p:spPr>
          <a:xfrm>
            <a:off x="5815674" y="1899994"/>
            <a:ext cx="132600" cy="132600"/>
          </a:xfrm>
          <a:prstGeom prst="ellipse">
            <a:avLst/>
          </a:prstGeom>
          <a:solidFill>
            <a:srgbClr val="00A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42"/>
          <p:cNvSpPr txBox="1"/>
          <p:nvPr/>
        </p:nvSpPr>
        <p:spPr>
          <a:xfrm>
            <a:off x="5214607" y="2265687"/>
            <a:ext cx="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3" name="Google Shape;193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5815675" y="2966946"/>
            <a:ext cx="413400" cy="5016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4" name="Google Shape;194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6132609" y="2181569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5" name="Google Shape;195;p42"/>
          <p:cNvPicPr preferRelativeResize="0"/>
          <p:nvPr/>
        </p:nvPicPr>
        <p:blipFill rotWithShape="1">
          <a:blip r:embed="rId3">
            <a:alphaModFix/>
          </a:blip>
          <a:srcRect l="-2087" t="-3902" r="28595" b="-3913"/>
          <a:stretch/>
        </p:blipFill>
        <p:spPr>
          <a:xfrm>
            <a:off x="2816048" y="2127837"/>
            <a:ext cx="413400" cy="500400"/>
          </a:xfrm>
          <a:prstGeom prst="mathPlus">
            <a:avLst>
              <a:gd name="adj1" fmla="val 23520"/>
            </a:avLst>
          </a:prstGeom>
          <a:noFill/>
          <a:ln>
            <a:noFill/>
          </a:ln>
        </p:spPr>
      </p:pic>
      <p:pic>
        <p:nvPicPr>
          <p:cNvPr id="196" name="Google Shape;196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85362"/>
            <a:ext cx="989199" cy="290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42"/>
          <p:cNvCxnSpPr>
            <a:cxnSpLocks/>
          </p:cNvCxnSpPr>
          <p:nvPr/>
        </p:nvCxnSpPr>
        <p:spPr>
          <a:xfrm flipH="1">
            <a:off x="302182" y="427100"/>
            <a:ext cx="7200000" cy="234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42"/>
          <p:cNvSpPr txBox="1"/>
          <p:nvPr/>
        </p:nvSpPr>
        <p:spPr>
          <a:xfrm>
            <a:off x="2993550" y="2240250"/>
            <a:ext cx="33252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81589F"/>
                </a:solidFill>
                <a:latin typeface="Montserrat"/>
                <a:ea typeface="Montserrat"/>
                <a:cs typeface="Montserrat"/>
                <a:sym typeface="Montserrat"/>
              </a:rPr>
              <a:t>MODEL LSTM</a:t>
            </a:r>
            <a:endParaRPr sz="1100" b="1" dirty="0">
              <a:solidFill>
                <a:srgbClr val="81589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86207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131459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3225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import data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454375" y="4146501"/>
            <a:ext cx="5788837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bertujuan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memasukan</a:t>
            </a:r>
            <a:r>
              <a:rPr lang="en-ID" dirty="0"/>
              <a:t> data yang </a:t>
            </a:r>
            <a:r>
              <a:rPr lang="en-ID" dirty="0" err="1"/>
              <a:t>akan</a:t>
            </a:r>
            <a:r>
              <a:rPr lang="en-ID" dirty="0"/>
              <a:t> di proses. </a:t>
            </a:r>
            <a:r>
              <a:rPr lang="en-ID" dirty="0" err="1"/>
              <a:t>Menggunakan</a:t>
            </a:r>
            <a:r>
              <a:rPr lang="en-ID" dirty="0"/>
              <a:t> library pandas </a:t>
            </a:r>
            <a:r>
              <a:rPr lang="en-ID" dirty="0" err="1"/>
              <a:t>dalam</a:t>
            </a:r>
            <a:r>
              <a:rPr lang="en-ID" dirty="0"/>
              <a:t> proses import data.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55755B-D1C3-455C-B6EF-5DCF9B4BF6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91" t="42477" r="7557" b="8566"/>
          <a:stretch/>
        </p:blipFill>
        <p:spPr>
          <a:xfrm>
            <a:off x="460510" y="1240399"/>
            <a:ext cx="7063915" cy="2518117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6BD2DF60-BCD3-4526-94E7-6C234C36076A}"/>
              </a:ext>
            </a:extLst>
          </p:cNvPr>
          <p:cNvSpPr txBox="1"/>
          <p:nvPr/>
        </p:nvSpPr>
        <p:spPr>
          <a:xfrm>
            <a:off x="6596239" y="459973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69602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26757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3225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cleansing, tokenize, </a:t>
            </a:r>
            <a:r>
              <a:rPr lang="en-US" b="1" i="1" dirty="0" err="1"/>
              <a:t>sekuens</a:t>
            </a:r>
            <a:r>
              <a:rPr lang="en-US" b="1" i="1" dirty="0"/>
              <a:t> data (1)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4" name="Google Shape;164;p41">
            <a:extLst>
              <a:ext uri="{FF2B5EF4-FFF2-40B4-BE49-F238E27FC236}">
                <a16:creationId xmlns:a16="http://schemas.microsoft.com/office/drawing/2014/main" id="{679884C3-92B2-4F6D-9301-2792B79EF660}"/>
              </a:ext>
            </a:extLst>
          </p:cNvPr>
          <p:cNvSpPr txBox="1"/>
          <p:nvPr/>
        </p:nvSpPr>
        <p:spPr>
          <a:xfrm>
            <a:off x="537123" y="4065670"/>
            <a:ext cx="5556549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/>
              <a:t>Pada </a:t>
            </a:r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proses </a:t>
            </a:r>
            <a:r>
              <a:rPr lang="en-ID" i="1" dirty="0"/>
              <a:t>cleansing</a:t>
            </a:r>
            <a:r>
              <a:rPr lang="en-ID" dirty="0"/>
              <a:t> data </a:t>
            </a:r>
            <a:r>
              <a:rPr lang="en-ID" dirty="0" err="1"/>
              <a:t>menggunakan</a:t>
            </a:r>
            <a:r>
              <a:rPr lang="en-ID" dirty="0"/>
              <a:t> tokenizer. Parameter pada </a:t>
            </a:r>
            <a:r>
              <a:rPr lang="en-ID" dirty="0" err="1"/>
              <a:t>fungsi</a:t>
            </a:r>
            <a:r>
              <a:rPr lang="en-ID" dirty="0"/>
              <a:t> tokenizer </a:t>
            </a:r>
            <a:r>
              <a:rPr lang="en-ID" dirty="0" err="1"/>
              <a:t>memungkinkan</a:t>
            </a:r>
            <a:r>
              <a:rPr lang="en-ID" dirty="0"/>
              <a:t> data </a:t>
            </a:r>
            <a:r>
              <a:rPr lang="en-ID" dirty="0" err="1"/>
              <a:t>dapat</a:t>
            </a:r>
            <a:r>
              <a:rPr lang="en-ID" dirty="0"/>
              <a:t> di filter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argument yang di </a:t>
            </a:r>
            <a:r>
              <a:rPr lang="en-ID" dirty="0" err="1"/>
              <a:t>masukan</a:t>
            </a:r>
            <a:r>
              <a:rPr lang="en-ID" dirty="0"/>
              <a:t>. </a:t>
            </a:r>
            <a:r>
              <a:rPr lang="en-ID" dirty="0" err="1"/>
              <a:t>Kemudian</a:t>
            </a:r>
            <a:r>
              <a:rPr lang="en-ID" dirty="0"/>
              <a:t> kata </a:t>
            </a:r>
            <a:r>
              <a:rPr lang="en-ID" dirty="0" err="1"/>
              <a:t>dapat</a:t>
            </a:r>
            <a:r>
              <a:rPr lang="en-ID" dirty="0"/>
              <a:t> di </a:t>
            </a:r>
            <a:r>
              <a:rPr lang="en-ID" dirty="0" err="1"/>
              <a:t>ubah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lowercase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2F9259-6692-4EFE-9F9F-A12A112B69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50" t="37999" r="11832" b="2556"/>
          <a:stretch/>
        </p:blipFill>
        <p:spPr>
          <a:xfrm>
            <a:off x="454375" y="1140649"/>
            <a:ext cx="5639298" cy="2708583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962B39BA-A7D4-4E8E-B42F-48DDFD33083C}"/>
              </a:ext>
            </a:extLst>
          </p:cNvPr>
          <p:cNvSpPr txBox="1"/>
          <p:nvPr/>
        </p:nvSpPr>
        <p:spPr>
          <a:xfrm>
            <a:off x="6540403" y="4544079"/>
            <a:ext cx="2589631" cy="628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10043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47697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3225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cleansing, tokenize, </a:t>
            </a:r>
            <a:r>
              <a:rPr lang="en-US" b="1" i="1" dirty="0" err="1"/>
              <a:t>sekuens</a:t>
            </a:r>
            <a:r>
              <a:rPr lang="en-US" b="1" i="1" dirty="0"/>
              <a:t> data (2)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1" name="Google Shape;164;p41">
            <a:extLst>
              <a:ext uri="{FF2B5EF4-FFF2-40B4-BE49-F238E27FC236}">
                <a16:creationId xmlns:a16="http://schemas.microsoft.com/office/drawing/2014/main" id="{45CE06EA-3654-416D-85FD-9E22704C5256}"/>
              </a:ext>
            </a:extLst>
          </p:cNvPr>
          <p:cNvSpPr txBox="1"/>
          <p:nvPr/>
        </p:nvSpPr>
        <p:spPr>
          <a:xfrm>
            <a:off x="2366507" y="2302727"/>
            <a:ext cx="3232158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/>
              <a:t>Data </a:t>
            </a:r>
            <a:r>
              <a:rPr lang="en-ID" dirty="0" err="1"/>
              <a:t>komentar</a:t>
            </a:r>
            <a:r>
              <a:rPr lang="en-ID" dirty="0"/>
              <a:t> yang </a:t>
            </a:r>
            <a:r>
              <a:rPr lang="en-ID" dirty="0" err="1"/>
              <a:t>sudah</a:t>
            </a:r>
            <a:r>
              <a:rPr lang="en-ID" dirty="0"/>
              <a:t> di </a:t>
            </a:r>
            <a:r>
              <a:rPr lang="en-ID" dirty="0" err="1"/>
              <a:t>pecah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kata </a:t>
            </a:r>
            <a:r>
              <a:rPr lang="en-ID" dirty="0" err="1"/>
              <a:t>kemudian</a:t>
            </a:r>
            <a:r>
              <a:rPr lang="en-ID" dirty="0"/>
              <a:t> di </a:t>
            </a:r>
            <a:r>
              <a:rPr lang="en-ID" dirty="0" err="1"/>
              <a:t>ubah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angka</a:t>
            </a:r>
            <a:r>
              <a:rPr lang="en-ID" dirty="0"/>
              <a:t> integer.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53248-CB60-41B6-B0B7-168A3EDF23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02" t="37706" r="71375"/>
          <a:stretch/>
        </p:blipFill>
        <p:spPr>
          <a:xfrm>
            <a:off x="915218" y="1185569"/>
            <a:ext cx="907421" cy="3204073"/>
          </a:xfrm>
          <a:prstGeom prst="rect">
            <a:avLst/>
          </a:prstGeom>
        </p:spPr>
      </p:pic>
      <p:sp>
        <p:nvSpPr>
          <p:cNvPr id="9" name="Google Shape;161;p41">
            <a:extLst>
              <a:ext uri="{FF2B5EF4-FFF2-40B4-BE49-F238E27FC236}">
                <a16:creationId xmlns:a16="http://schemas.microsoft.com/office/drawing/2014/main" id="{0AA62427-865F-489B-AE72-2E0B050F304C}"/>
              </a:ext>
            </a:extLst>
          </p:cNvPr>
          <p:cNvSpPr txBox="1"/>
          <p:nvPr/>
        </p:nvSpPr>
        <p:spPr>
          <a:xfrm>
            <a:off x="6596239" y="459973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73598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925" y="47697"/>
            <a:ext cx="237006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Google Shape;159;p41"/>
          <p:cNvCxnSpPr/>
          <p:nvPr/>
        </p:nvCxnSpPr>
        <p:spPr>
          <a:xfrm rot="10800000">
            <a:off x="3680225" y="427100"/>
            <a:ext cx="3844200" cy="0"/>
          </a:xfrm>
          <a:prstGeom prst="straightConnector1">
            <a:avLst/>
          </a:prstGeom>
          <a:noFill/>
          <a:ln w="19050" cap="flat" cmpd="sng">
            <a:solidFill>
              <a:srgbClr val="761A7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0" name="Google Shape;16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94225" y="295988"/>
            <a:ext cx="989200" cy="2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1"/>
          <p:cNvSpPr txBox="1"/>
          <p:nvPr/>
        </p:nvSpPr>
        <p:spPr>
          <a:xfrm>
            <a:off x="454375" y="144400"/>
            <a:ext cx="32258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Metode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Penelitian</a:t>
            </a:r>
            <a:r>
              <a:rPr lang="en-US" dirty="0">
                <a:solidFill>
                  <a:srgbClr val="761A7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: Model LSTM</a:t>
            </a:r>
            <a:endParaRPr dirty="0">
              <a:solidFill>
                <a:srgbClr val="761A7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4" name="Google Shape;164;p41"/>
          <p:cNvSpPr txBox="1"/>
          <p:nvPr/>
        </p:nvSpPr>
        <p:spPr>
          <a:xfrm>
            <a:off x="454375" y="1135145"/>
            <a:ext cx="5688159" cy="236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r>
              <a:rPr lang="en-US" b="1" dirty="0"/>
              <a:t>Proses </a:t>
            </a:r>
            <a:r>
              <a:rPr lang="en-US" b="1" i="1" dirty="0"/>
              <a:t>code cleansing, tokenize, </a:t>
            </a:r>
            <a:r>
              <a:rPr lang="en-US" b="1" i="1" dirty="0" err="1"/>
              <a:t>sekuens</a:t>
            </a:r>
            <a:r>
              <a:rPr lang="en-US" b="1" i="1" dirty="0"/>
              <a:t> data (3)</a:t>
            </a:r>
          </a:p>
          <a:p>
            <a:pPr lvl="0" algn="just">
              <a:spcAft>
                <a:spcPts val="1600"/>
              </a:spcAft>
              <a:buClr>
                <a:schemeClr val="dk1"/>
              </a:buClr>
              <a:buSzPts val="1000"/>
            </a:pPr>
            <a:endParaRPr lang="en-ID" i="1" dirty="0"/>
          </a:p>
        </p:txBody>
      </p:sp>
      <p:sp>
        <p:nvSpPr>
          <p:cNvPr id="12" name="Google Shape;164;p41">
            <a:extLst>
              <a:ext uri="{FF2B5EF4-FFF2-40B4-BE49-F238E27FC236}">
                <a16:creationId xmlns:a16="http://schemas.microsoft.com/office/drawing/2014/main" id="{7FA8ED55-5A08-4C20-83F3-D8149EF9FDC7}"/>
              </a:ext>
            </a:extLst>
          </p:cNvPr>
          <p:cNvSpPr txBox="1"/>
          <p:nvPr/>
        </p:nvSpPr>
        <p:spPr>
          <a:xfrm>
            <a:off x="527754" y="3867668"/>
            <a:ext cx="3152471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/>
              <a:t>Karena </a:t>
            </a:r>
            <a:r>
              <a:rPr lang="en-ID" dirty="0" err="1"/>
              <a:t>dalam</a:t>
            </a:r>
            <a:r>
              <a:rPr lang="en-ID" dirty="0"/>
              <a:t> data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kumpulan</a:t>
            </a:r>
            <a:r>
              <a:rPr lang="en-ID" dirty="0"/>
              <a:t> </a:t>
            </a:r>
            <a:r>
              <a:rPr lang="en-ID" dirty="0" err="1"/>
              <a:t>komentar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Panjang </a:t>
            </a:r>
            <a:r>
              <a:rPr lang="en-ID" dirty="0" err="1"/>
              <a:t>komentar</a:t>
            </a:r>
            <a:r>
              <a:rPr lang="en-ID" dirty="0"/>
              <a:t> yang </a:t>
            </a:r>
            <a:r>
              <a:rPr lang="en-ID" dirty="0" err="1"/>
              <a:t>berbeda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penyamaan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 </a:t>
            </a:r>
            <a:r>
              <a:rPr lang="en-ID" dirty="0" err="1"/>
              <a:t>komentar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pad_sequences</a:t>
            </a:r>
            <a:r>
              <a:rPr lang="en-ID" dirty="0"/>
              <a:t>. </a:t>
            </a:r>
            <a:endParaRPr lang="en-ID" dirty="0">
              <a:solidFill>
                <a:srgbClr val="C00000"/>
              </a:solidFill>
            </a:endParaRPr>
          </a:p>
        </p:txBody>
      </p:sp>
      <p:sp>
        <p:nvSpPr>
          <p:cNvPr id="13" name="Google Shape;164;p41">
            <a:extLst>
              <a:ext uri="{FF2B5EF4-FFF2-40B4-BE49-F238E27FC236}">
                <a16:creationId xmlns:a16="http://schemas.microsoft.com/office/drawing/2014/main" id="{CBE7FF13-E2D0-4B8E-9FB0-326A2AAA6864}"/>
              </a:ext>
            </a:extLst>
          </p:cNvPr>
          <p:cNvSpPr txBox="1"/>
          <p:nvPr/>
        </p:nvSpPr>
        <p:spPr>
          <a:xfrm>
            <a:off x="3680225" y="3969331"/>
            <a:ext cx="3152471" cy="7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ID" dirty="0" err="1"/>
              <a:t>Pad_sequences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komentar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 </a:t>
            </a:r>
            <a:r>
              <a:rPr lang="en-ID" dirty="0" err="1"/>
              <a:t>terpanjang</a:t>
            </a:r>
            <a:r>
              <a:rPr lang="en-ID" dirty="0"/>
              <a:t>. dan </a:t>
            </a:r>
            <a:r>
              <a:rPr lang="en-ID" dirty="0" err="1"/>
              <a:t>menjadikan</a:t>
            </a:r>
            <a:r>
              <a:rPr lang="en-ID" dirty="0"/>
              <a:t> </a:t>
            </a:r>
            <a:r>
              <a:rPr lang="en-ID" dirty="0" err="1"/>
              <a:t>patokan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menentukan</a:t>
            </a:r>
            <a:r>
              <a:rPr lang="en-ID" dirty="0"/>
              <a:t> Panjang </a:t>
            </a:r>
            <a:r>
              <a:rPr lang="en-ID" dirty="0" err="1"/>
              <a:t>kalimat</a:t>
            </a:r>
            <a:r>
              <a:rPr lang="en-ID" dirty="0"/>
              <a:t>.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kalimat</a:t>
            </a:r>
            <a:r>
              <a:rPr lang="en-ID" dirty="0"/>
              <a:t> yang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terlalu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, </a:t>
            </a:r>
            <a:r>
              <a:rPr lang="en-ID" dirty="0" err="1"/>
              <a:t>pad_sequences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menambahkan</a:t>
            </a:r>
            <a:r>
              <a:rPr lang="en-ID" dirty="0"/>
              <a:t> padding 0 </a:t>
            </a:r>
            <a:endParaRPr lang="en-ID" dirty="0">
              <a:solidFill>
                <a:srgbClr val="C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520A2-DAE2-4CAF-A0C0-66F89B2F7D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26" t="50000" r="38168" b="24805"/>
          <a:stretch/>
        </p:blipFill>
        <p:spPr>
          <a:xfrm>
            <a:off x="698015" y="1346729"/>
            <a:ext cx="5525128" cy="1812326"/>
          </a:xfrm>
          <a:prstGeom prst="rect">
            <a:avLst/>
          </a:prstGeom>
        </p:spPr>
      </p:pic>
      <p:sp>
        <p:nvSpPr>
          <p:cNvPr id="10" name="Google Shape;161;p41">
            <a:extLst>
              <a:ext uri="{FF2B5EF4-FFF2-40B4-BE49-F238E27FC236}">
                <a16:creationId xmlns:a16="http://schemas.microsoft.com/office/drawing/2014/main" id="{3A9936E1-2F8C-4BBB-B08D-88629A1A161B}"/>
              </a:ext>
            </a:extLst>
          </p:cNvPr>
          <p:cNvSpPr txBox="1"/>
          <p:nvPr/>
        </p:nvSpPr>
        <p:spPr>
          <a:xfrm>
            <a:off x="6596239" y="4599736"/>
            <a:ext cx="25337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lvl="0"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Data yang di upload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dilihat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file data.csv.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Keterangan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lebih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lanjut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dapat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lihat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" panose="020B0604020202020204" charset="0"/>
                <a:ea typeface="Montserrat ExtraBold"/>
                <a:cs typeface="Montserrat ExtraBold"/>
                <a:sym typeface="Montserrat ExtraBold"/>
              </a:rPr>
              <a:t> di readme.txt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  <a:latin typeface="Montserrat" panose="020B0604020202020204" charset="0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091280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2442</Words>
  <Application>Microsoft Office PowerPoint</Application>
  <PresentationFormat>On-screen Show (16:9)</PresentationFormat>
  <Paragraphs>210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Montserrat</vt:lpstr>
      <vt:lpstr>Montserrat Black</vt:lpstr>
      <vt:lpstr>Montserrat ExtraBold</vt:lpstr>
      <vt:lpstr>Roboto</vt:lpstr>
      <vt:lpstr>Simple Light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BAPPENAS</cp:lastModifiedBy>
  <cp:revision>82</cp:revision>
  <dcterms:modified xsi:type="dcterms:W3CDTF">2023-06-04T12:11:26Z</dcterms:modified>
</cp:coreProperties>
</file>